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80" r:id="rId6"/>
    <p:sldId id="267" r:id="rId7"/>
    <p:sldId id="265" r:id="rId8"/>
    <p:sldId id="266" r:id="rId9"/>
    <p:sldId id="268" r:id="rId10"/>
    <p:sldId id="264" r:id="rId11"/>
    <p:sldId id="269" r:id="rId12"/>
    <p:sldId id="281" r:id="rId13"/>
    <p:sldId id="274" r:id="rId14"/>
    <p:sldId id="278" r:id="rId15"/>
    <p:sldId id="25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007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73" autoAdjust="0"/>
  </p:normalViewPr>
  <p:slideViewPr>
    <p:cSldViewPr>
      <p:cViewPr>
        <p:scale>
          <a:sx n="70" d="100"/>
          <a:sy n="70" d="100"/>
        </p:scale>
        <p:origin x="-2814" y="-924"/>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156132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314402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126483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346971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85043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160832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262416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420044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218506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3847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D125D1-68C1-4E07-8E91-7441F837E36D}" type="datetimeFigureOut">
              <a:rPr lang="ru-RU" smtClean="0"/>
              <a:pPr/>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16252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125D1-68C1-4E07-8E91-7441F837E36D}" type="datetimeFigureOut">
              <a:rPr lang="ru-RU" smtClean="0"/>
              <a:pPr/>
              <a:t>19.10.2015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DAAD0-8492-456C-A130-99377B1A0BC1}" type="slidenum">
              <a:rPr lang="ru-RU" smtClean="0"/>
              <a:pPr/>
              <a:t>‹#›</a:t>
            </a:fld>
            <a:endParaRPr lang="ru-RU"/>
          </a:p>
        </p:txBody>
      </p:sp>
    </p:spTree>
    <p:extLst>
      <p:ext uri="{BB962C8B-B14F-4D97-AF65-F5344CB8AC3E}">
        <p14:creationId xmlns:p14="http://schemas.microsoft.com/office/powerpoint/2010/main" xmlns="" val="348983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4" descr="&amp;Zcy;&amp;dcy;&amp;ocy;&amp;rcy;&amp;ocy;&amp;vcy;&amp;ycy;&amp;jcy; &amp;ocy;&amp;bcy;&amp;rcy;&amp;acy;&amp;zcy; &amp;chcy;&amp;iecy;&amp;lcy;&amp;ocy;&amp;vcy;&amp;iecy;&amp;kcy;&amp;acy; - &amp;Kcy;&amp;acy;&amp;rcy;&amp;tcy;&amp;icy;&amp;ncy;&amp;kcy;&amp;acy; 20514/6"/>
          <p:cNvPicPr>
            <a:picLocks noChangeAspect="1" noChangeArrowheads="1"/>
          </p:cNvPicPr>
          <p:nvPr/>
        </p:nvPicPr>
        <p:blipFill>
          <a:blip r:embed="rId2" cstate="print"/>
          <a:srcRect l="7265" t="4850" r="7974" b="4626"/>
          <a:stretch>
            <a:fillRect/>
          </a:stretch>
        </p:blipFill>
        <p:spPr bwMode="auto">
          <a:xfrm>
            <a:off x="1619672" y="1014687"/>
            <a:ext cx="6210690" cy="4968552"/>
          </a:xfrm>
          <a:prstGeom prst="rect">
            <a:avLst/>
          </a:prstGeom>
          <a:noFill/>
          <a:ln w="9525">
            <a:noFill/>
            <a:miter lim="800000"/>
            <a:headEnd/>
            <a:tailEnd/>
          </a:ln>
        </p:spPr>
      </p:pic>
      <p:sp>
        <p:nvSpPr>
          <p:cNvPr id="5" name="Заголовок 4"/>
          <p:cNvSpPr>
            <a:spLocks noGrp="1"/>
          </p:cNvSpPr>
          <p:nvPr>
            <p:ph type="ctrTitle"/>
          </p:nvPr>
        </p:nvSpPr>
        <p:spPr>
          <a:xfrm>
            <a:off x="685800" y="188641"/>
            <a:ext cx="7772400" cy="826046"/>
          </a:xfrm>
        </p:spPr>
        <p:txBody>
          <a:bodyPr>
            <a:noAutofit/>
          </a:bodyPr>
          <a:lstStyle/>
          <a:p>
            <a:r>
              <a:rPr lang="ru-RU" sz="2400" b="1" dirty="0" smtClean="0">
                <a:solidFill>
                  <a:schemeClr val="accent1">
                    <a:lumMod val="75000"/>
                  </a:schemeClr>
                </a:solidFill>
                <a:latin typeface="Times New Roman" pitchFamily="18" charset="0"/>
                <a:cs typeface="Times New Roman" pitchFamily="18" charset="0"/>
              </a:rPr>
              <a:t>Муниципальное общеобразовательное учреждение  гимназия №8 имени Л.М. </a:t>
            </a:r>
            <a:r>
              <a:rPr lang="ru-RU" sz="2400" b="1" dirty="0" err="1" smtClean="0">
                <a:solidFill>
                  <a:schemeClr val="accent1">
                    <a:lumMod val="75000"/>
                  </a:schemeClr>
                </a:solidFill>
                <a:latin typeface="Times New Roman" pitchFamily="18" charset="0"/>
                <a:cs typeface="Times New Roman" pitchFamily="18" charset="0"/>
              </a:rPr>
              <a:t>Марасиновой</a:t>
            </a:r>
            <a:endParaRPr lang="ru-RU" sz="2400" dirty="0">
              <a:solidFill>
                <a:schemeClr val="accent1">
                  <a:lumMod val="75000"/>
                </a:schemeClr>
              </a:solidFill>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5652120" y="4653136"/>
            <a:ext cx="3240360" cy="1224136"/>
          </a:xfrm>
        </p:spPr>
        <p:txBody>
          <a:bodyPr>
            <a:noAutofit/>
          </a:bodyPr>
          <a:lstStyle/>
          <a:p>
            <a:pPr algn="r"/>
            <a:endParaRPr lang="ru-RU" sz="2000" b="1" i="1" dirty="0">
              <a:solidFill>
                <a:schemeClr val="accent1">
                  <a:lumMod val="75000"/>
                </a:schemeClr>
              </a:solidFill>
              <a:latin typeface="Times New Roman" pitchFamily="18" charset="0"/>
              <a:cs typeface="Times New Roman" pitchFamily="18" charset="0"/>
            </a:endParaRPr>
          </a:p>
        </p:txBody>
      </p:sp>
      <p:sp>
        <p:nvSpPr>
          <p:cNvPr id="7" name="Прямоугольник 6"/>
          <p:cNvSpPr/>
          <p:nvPr/>
        </p:nvSpPr>
        <p:spPr>
          <a:xfrm>
            <a:off x="3667938" y="3244334"/>
            <a:ext cx="1808124" cy="3323987"/>
          </a:xfrm>
          <a:prstGeom prst="rect">
            <a:avLst/>
          </a:prstGeom>
        </p:spPr>
        <p:txBody>
          <a:bodyPr wrap="square">
            <a:spAutoFit/>
          </a:bodyPr>
          <a:lstStyle/>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dirty="0" smtClean="0">
              <a:solidFill>
                <a:srgbClr val="0070C0"/>
              </a:solidFill>
              <a:latin typeface="Times New Roman" pitchFamily="18" charset="0"/>
              <a:cs typeface="Times New Roman" pitchFamily="18" charset="0"/>
            </a:endParaRPr>
          </a:p>
          <a:p>
            <a:pPr algn="ctr">
              <a:defRPr/>
            </a:pPr>
            <a:endParaRPr lang="ru-RU" sz="1400" dirty="0" smtClean="0">
              <a:solidFill>
                <a:schemeClr val="accent1">
                  <a:lumMod val="75000"/>
                </a:schemeClr>
              </a:solidFill>
              <a:latin typeface="Times New Roman" pitchFamily="18" charset="0"/>
              <a:cs typeface="Times New Roman" pitchFamily="18" charset="0"/>
            </a:endParaRPr>
          </a:p>
          <a:p>
            <a:pPr algn="ctr">
              <a:defRPr/>
            </a:pPr>
            <a:r>
              <a:rPr lang="ru-RU" sz="1600" dirty="0" smtClean="0">
                <a:solidFill>
                  <a:schemeClr val="accent1">
                    <a:lumMod val="75000"/>
                  </a:schemeClr>
                </a:solidFill>
                <a:latin typeface="Times New Roman" pitchFamily="18" charset="0"/>
                <a:cs typeface="Times New Roman" pitchFamily="18" charset="0"/>
              </a:rPr>
              <a:t>Рыбинск, 2015 </a:t>
            </a:r>
          </a:p>
        </p:txBody>
      </p:sp>
    </p:spTree>
    <p:extLst>
      <p:ext uri="{BB962C8B-B14F-4D97-AF65-F5344CB8AC3E}">
        <p14:creationId xmlns:p14="http://schemas.microsoft.com/office/powerpoint/2010/main" xmlns="" val="136181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67544" y="274638"/>
            <a:ext cx="8280920" cy="1426170"/>
          </a:xfrm>
        </p:spPr>
        <p:txBody>
          <a:bodyPr>
            <a:normAutofit/>
          </a:bodyPr>
          <a:lstStyle/>
          <a:p>
            <a:r>
              <a:rPr lang="ru-RU" altLang="ru-RU" sz="400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ПРАВИЛЬНОЕ ПИТАНИЕ – основа здорового образа жизни</a:t>
            </a:r>
            <a:endParaRPr lang="ru-RU" altLang="ru-RU"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 name="Rectangle 9"/>
          <p:cNvSpPr>
            <a:spLocks noGrp="1" noChangeArrowheads="1"/>
          </p:cNvSpPr>
          <p:nvPr/>
        </p:nvSpPr>
        <p:spPr bwMode="auto">
          <a:xfrm>
            <a:off x="2552700" y="1371600"/>
            <a:ext cx="403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9pPr>
          </a:lstStyle>
          <a:p>
            <a:endParaRPr lang="ru-RU" altLang="ru-RU"/>
          </a:p>
        </p:txBody>
      </p:sp>
      <p:pic>
        <p:nvPicPr>
          <p:cNvPr id="16388" name="Picture 4" descr="&amp;Zcy;&amp;dcy;&amp;ocy;&amp;rcy;&amp;ocy;&amp;vcy;&amp;ocy;&amp;iecy; &amp;pcy;&amp;icy;&amp;tcy;&amp;acy;&amp;ncy;&amp;icy;&amp;iecy; &amp;shcy;&amp;kcy;&amp;ocy;&amp;lcy;&amp;softcy;&amp;ncy;&amp;icy;&amp;kcy;&amp;ocy;&amp;vcy;"/>
          <p:cNvPicPr>
            <a:picLocks noChangeAspect="1" noChangeArrowheads="1"/>
          </p:cNvPicPr>
          <p:nvPr/>
        </p:nvPicPr>
        <p:blipFill>
          <a:blip r:embed="rId2" cstate="print"/>
          <a:srcRect/>
          <a:stretch>
            <a:fillRect/>
          </a:stretch>
        </p:blipFill>
        <p:spPr bwMode="auto">
          <a:xfrm>
            <a:off x="124403" y="2218222"/>
            <a:ext cx="4591615" cy="3587042"/>
          </a:xfrm>
          <a:prstGeom prst="rect">
            <a:avLst/>
          </a:prstGeom>
          <a:noFill/>
        </p:spPr>
      </p:pic>
      <p:sp>
        <p:nvSpPr>
          <p:cNvPr id="2" name="Прямоугольник 1"/>
          <p:cNvSpPr/>
          <p:nvPr/>
        </p:nvSpPr>
        <p:spPr>
          <a:xfrm>
            <a:off x="4716016" y="1628801"/>
            <a:ext cx="4248471" cy="4893647"/>
          </a:xfrm>
          <a:prstGeom prst="rect">
            <a:avLst/>
          </a:prstGeom>
        </p:spPr>
        <p:txBody>
          <a:bodyPr wrap="square">
            <a:spAutoFit/>
          </a:bodyPr>
          <a:lstStyle/>
          <a:p>
            <a:pPr algn="just"/>
            <a:r>
              <a:rPr lang="ru-RU" altLang="ru-RU" sz="2400" b="1" dirty="0">
                <a:solidFill>
                  <a:schemeClr val="accent1">
                    <a:lumMod val="50000"/>
                  </a:schemeClr>
                </a:solidFill>
                <a:latin typeface="Times New Roman" panose="02020603050405020304" pitchFamily="18" charset="0"/>
                <a:cs typeface="Times New Roman" panose="02020603050405020304" pitchFamily="18" charset="0"/>
              </a:rPr>
              <a:t>	</a:t>
            </a:r>
            <a:r>
              <a:rPr lang="ru-RU" altLang="ru-RU" b="1" dirty="0" smtClean="0">
                <a:solidFill>
                  <a:schemeClr val="accent1">
                    <a:lumMod val="50000"/>
                  </a:schemeClr>
                </a:solidFill>
                <a:latin typeface="Times New Roman" panose="02020603050405020304" pitchFamily="18" charset="0"/>
                <a:cs typeface="Times New Roman" panose="02020603050405020304" pitchFamily="18" charset="0"/>
              </a:rPr>
              <a:t>Школьники питаются по-разному, однако существует ряд требований, которые должны учитываться всеми. Прежде всего, пища должна быть разнообразной и полноценной, т. е. содержать в нужном количестве и в определенных соотношениях все основные питательные вещества.</a:t>
            </a:r>
          </a:p>
          <a:p>
            <a:pPr algn="just"/>
            <a:r>
              <a:rPr lang="ru-RU" altLang="ru-RU" b="1" dirty="0">
                <a:solidFill>
                  <a:schemeClr val="accent1">
                    <a:lumMod val="50000"/>
                  </a:schemeClr>
                </a:solidFill>
                <a:latin typeface="Times New Roman" panose="02020603050405020304" pitchFamily="18" charset="0"/>
                <a:cs typeface="Times New Roman" panose="02020603050405020304" pitchFamily="18" charset="0"/>
              </a:rPr>
              <a:t>	</a:t>
            </a:r>
            <a:r>
              <a:rPr lang="ru-RU" altLang="ru-RU" b="1" dirty="0" smtClean="0">
                <a:solidFill>
                  <a:schemeClr val="accent1">
                    <a:lumMod val="50000"/>
                  </a:schemeClr>
                </a:solidFill>
                <a:latin typeface="Times New Roman" panose="02020603050405020304" pitchFamily="18" charset="0"/>
                <a:cs typeface="Times New Roman" panose="02020603050405020304" pitchFamily="18" charset="0"/>
              </a:rPr>
              <a:t> При правильном питании снижается заболеваемость учащихся, улучшается психологическое состояние детей, поднимается настроение,  а самое главное — повышается работоспособность и интерес к учебной деятельности. </a:t>
            </a:r>
            <a:endParaRPr lang="ru-RU" altLang="ru-RU" b="1" dirty="0">
              <a:solidFill>
                <a:schemeClr val="accent1">
                  <a:lumMod val="50000"/>
                </a:scheme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110867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39863" y="274638"/>
            <a:ext cx="6516513" cy="1143000"/>
          </a:xfrm>
        </p:spPr>
        <p:txBody>
          <a:bodyPr>
            <a:normAutofit/>
          </a:bodyPr>
          <a:lstStyle/>
          <a:p>
            <a:r>
              <a:rPr lang="ru-RU" altLang="ru-RU"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ЛИЧНАЯ ГИГИЕНА</a:t>
            </a:r>
            <a:endParaRPr lang="ru-RU"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3" name="Объект 2"/>
          <p:cNvSpPr>
            <a:spLocks noGrp="1"/>
          </p:cNvSpPr>
          <p:nvPr>
            <p:ph idx="4294967295"/>
          </p:nvPr>
        </p:nvSpPr>
        <p:spPr>
          <a:xfrm>
            <a:off x="4716016" y="1844824"/>
            <a:ext cx="4320480" cy="4392488"/>
          </a:xfrm>
        </p:spPr>
        <p:txBody>
          <a:bodyPr>
            <a:normAutofit/>
          </a:bodyPr>
          <a:lstStyle/>
          <a:p>
            <a:pPr marL="0" indent="0" algn="just">
              <a:buNone/>
            </a:pPr>
            <a:r>
              <a:rPr lang="ru-RU" altLang="ru-RU" dirty="0"/>
              <a:t> </a:t>
            </a:r>
            <a:r>
              <a:rPr lang="ru-RU" altLang="ru-RU" dirty="0" smtClean="0"/>
              <a:t>  	 </a:t>
            </a:r>
            <a:r>
              <a:rPr lang="ru-RU" altLang="ru-RU" sz="2300" b="1" dirty="0">
                <a:solidFill>
                  <a:schemeClr val="accent1">
                    <a:lumMod val="50000"/>
                  </a:schemeClr>
                </a:solidFill>
                <a:latin typeface="Times New Roman" panose="02020603050405020304" pitchFamily="18" charset="0"/>
                <a:cs typeface="Times New Roman" panose="02020603050405020304" pitchFamily="18" charset="0"/>
              </a:rPr>
              <a:t>«Да здравствует мыло душистое и полотенце пушистое!...» Даже если кажется, что руки вполне чистые, то стоит поднести их под микроскоп, как нашему взору предстанут маленькие наглые микробы, уютно устроившиеся на наших руках. Соблюдайте личную гигиену, друзья!</a:t>
            </a:r>
          </a:p>
          <a:p>
            <a:pPr>
              <a:buNone/>
            </a:pPr>
            <a:endParaRPr lang="ru-RU" dirty="0"/>
          </a:p>
        </p:txBody>
      </p:sp>
      <p:pic>
        <p:nvPicPr>
          <p:cNvPr id="5122" name="Picture 2" descr="Nielsen. . Личная гигиена обходится россиянину в 700 руб ежемесячно Новости рынка розничной торговл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700" y="2060848"/>
            <a:ext cx="4416491" cy="3312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018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79512" y="260350"/>
            <a:ext cx="8712968" cy="792163"/>
          </a:xfrm>
        </p:spPr>
        <p:txBody>
          <a:bodyPr>
            <a:noAutofit/>
          </a:bodyPr>
          <a:lstStyle/>
          <a:p>
            <a:r>
              <a:rPr lang="ru-RU" sz="42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Профилактика вредных привычек</a:t>
            </a:r>
          </a:p>
        </p:txBody>
      </p:sp>
      <p:sp>
        <p:nvSpPr>
          <p:cNvPr id="6" name="Подзаголовок 5"/>
          <p:cNvSpPr>
            <a:spLocks noGrp="1"/>
          </p:cNvSpPr>
          <p:nvPr>
            <p:ph type="subTitle" idx="4294967295"/>
          </p:nvPr>
        </p:nvSpPr>
        <p:spPr>
          <a:xfrm>
            <a:off x="3779912" y="1628800"/>
            <a:ext cx="5184576" cy="4896544"/>
          </a:xfrm>
        </p:spPr>
        <p:txBody>
          <a:bodyPr>
            <a:normAutofit fontScale="70000" lnSpcReduction="20000"/>
          </a:bodyPr>
          <a:lstStyle/>
          <a:p>
            <a:pPr marL="0" indent="0" algn="just">
              <a:buNone/>
            </a:pPr>
            <a:r>
              <a:rPr lang="ru-RU" dirty="0" smtClean="0"/>
              <a:t>	</a:t>
            </a:r>
            <a:r>
              <a:rPr lang="ru-RU" sz="3100" b="1" dirty="0" smtClean="0">
                <a:solidFill>
                  <a:schemeClr val="accent1">
                    <a:lumMod val="50000"/>
                  </a:schemeClr>
                </a:solidFill>
                <a:latin typeface="Times New Roman" panose="02020603050405020304" pitchFamily="18" charset="0"/>
                <a:cs typeface="Times New Roman" panose="02020603050405020304" pitchFamily="18" charset="0"/>
              </a:rPr>
              <a:t>Привычки </a:t>
            </a:r>
            <a:r>
              <a:rPr lang="ru-RU" sz="3100" b="1" dirty="0">
                <a:solidFill>
                  <a:schemeClr val="accent1">
                    <a:lumMod val="50000"/>
                  </a:schemeClr>
                </a:solidFill>
                <a:latin typeface="Times New Roman" panose="02020603050405020304" pitchFamily="18" charset="0"/>
                <a:cs typeface="Times New Roman" panose="02020603050405020304" pitchFamily="18" charset="0"/>
              </a:rPr>
              <a:t>– это форма нашего поведения. Недаром А.С. Пушкин говорил: «Привычка свыше нам дана, замена счастью </a:t>
            </a:r>
            <a:r>
              <a:rPr lang="ru-RU" sz="3100" b="1" dirty="0" smtClean="0">
                <a:solidFill>
                  <a:schemeClr val="accent1">
                    <a:lumMod val="50000"/>
                  </a:schemeClr>
                </a:solidFill>
                <a:latin typeface="Times New Roman" panose="02020603050405020304" pitchFamily="18" charset="0"/>
                <a:cs typeface="Times New Roman" panose="02020603050405020304" pitchFamily="18" charset="0"/>
              </a:rPr>
              <a:t>она».</a:t>
            </a:r>
          </a:p>
          <a:p>
            <a:pPr marL="0" indent="0" algn="just">
              <a:buNone/>
            </a:pPr>
            <a:r>
              <a:rPr lang="ru-RU" sz="3100" b="1" dirty="0" smtClean="0">
                <a:solidFill>
                  <a:schemeClr val="accent1">
                    <a:lumMod val="50000"/>
                  </a:schemeClr>
                </a:solidFill>
                <a:latin typeface="Times New Roman" panose="02020603050405020304" pitchFamily="18" charset="0"/>
                <a:cs typeface="Times New Roman" panose="02020603050405020304" pitchFamily="18" charset="0"/>
              </a:rPr>
              <a:t>	Полезные привычки помогают формированию гармонически развитой личности, вредные, - наоборот, тормозят её становление. Привычки чрезвычайно устойчивы.</a:t>
            </a:r>
          </a:p>
          <a:p>
            <a:pPr marL="0" indent="0" algn="just">
              <a:buNone/>
            </a:pPr>
            <a:r>
              <a:rPr lang="ru-RU" sz="3100" b="1" dirty="0">
                <a:solidFill>
                  <a:schemeClr val="accent1">
                    <a:lumMod val="50000"/>
                  </a:schemeClr>
                </a:solidFill>
                <a:latin typeface="Times New Roman" panose="02020603050405020304" pitchFamily="18" charset="0"/>
                <a:cs typeface="Times New Roman" panose="02020603050405020304" pitchFamily="18" charset="0"/>
              </a:rPr>
              <a:t>	</a:t>
            </a:r>
            <a:r>
              <a:rPr lang="ru-RU" sz="3100" b="1" dirty="0" smtClean="0">
                <a:solidFill>
                  <a:schemeClr val="accent1">
                    <a:lumMod val="50000"/>
                  </a:schemeClr>
                </a:solidFill>
                <a:latin typeface="Times New Roman" panose="02020603050405020304" pitchFamily="18" charset="0"/>
                <a:cs typeface="Times New Roman" panose="02020603050405020304" pitchFamily="18" charset="0"/>
              </a:rPr>
              <a:t>Ещё Гегель, немецкий философ,  подчеркивал, что привычки делают человека их рабом. Поэтому в школьном возрасте важно выработать у себя полезные привычки и решительно бороться с вредными, грозящими перейти в пороки.</a:t>
            </a:r>
            <a:endParaRPr lang="ru-RU" sz="31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146" name="Picture 2" descr="Рубрики - &quot;Городские новости&quot;. . Красноярск"/>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060848"/>
            <a:ext cx="3418866"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579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1143000"/>
          </a:xfrm>
        </p:spPr>
        <p:txBody>
          <a:bodyPr>
            <a:noAutofit/>
          </a:bodyPr>
          <a:lstStyle/>
          <a:p>
            <a:r>
              <a:rPr lang="ru-RU" altLang="ru-RU"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altLang="ru-RU"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altLang="ru-RU" sz="4800" b="1" dirty="0" smtClean="0">
                <a:solidFill>
                  <a:srgbClr val="008A3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 ЗДОРОВЬЯ!</a:t>
            </a:r>
            <a:br>
              <a:rPr lang="ru-RU" altLang="ru-RU" sz="4800" b="1" dirty="0" smtClean="0">
                <a:solidFill>
                  <a:srgbClr val="008A3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4800" b="1" dirty="0">
              <a:solidFill>
                <a:srgbClr val="008A3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11960" y="2060848"/>
            <a:ext cx="4536504" cy="4248472"/>
          </a:xfrm>
        </p:spPr>
        <p:txBody>
          <a:bodyPr>
            <a:normAutofit/>
          </a:bodyPr>
          <a:lstStyle/>
          <a:p>
            <a:pPr algn="just">
              <a:buFont typeface="Wingdings" pitchFamily="2" charset="2"/>
              <a:buNone/>
            </a:pPr>
            <a:r>
              <a:rPr lang="ru-RU" altLang="ru-RU" dirty="0" smtClean="0"/>
              <a:t>		</a:t>
            </a:r>
            <a:r>
              <a:rPr lang="ru-RU" altLang="ru-RU" sz="2400" b="1" dirty="0" smtClean="0">
                <a:solidFill>
                  <a:schemeClr val="accent1">
                    <a:lumMod val="50000"/>
                  </a:schemeClr>
                </a:solidFill>
                <a:latin typeface="Times New Roman" panose="02020603050405020304" pitchFamily="18" charset="0"/>
                <a:cs typeface="Times New Roman" panose="02020603050405020304" pitchFamily="18" charset="0"/>
              </a:rPr>
              <a:t>Помните,  о сохранении вашего здоровья </a:t>
            </a:r>
            <a:r>
              <a:rPr lang="ru-RU" altLang="ru-RU" sz="2400" b="1" smtClean="0">
                <a:solidFill>
                  <a:schemeClr val="accent1">
                    <a:lumMod val="50000"/>
                  </a:schemeClr>
                </a:solidFill>
                <a:latin typeface="Times New Roman" panose="02020603050405020304" pitchFamily="18" charset="0"/>
                <a:cs typeface="Times New Roman" panose="02020603050405020304" pitchFamily="18" charset="0"/>
              </a:rPr>
              <a:t>кроме Вас </a:t>
            </a:r>
            <a:r>
              <a:rPr lang="ru-RU" altLang="ru-RU" sz="2400" b="1" dirty="0" smtClean="0">
                <a:solidFill>
                  <a:schemeClr val="accent1">
                    <a:lumMod val="50000"/>
                  </a:schemeClr>
                </a:solidFill>
                <a:latin typeface="Times New Roman" panose="02020603050405020304" pitchFamily="18" charset="0"/>
                <a:cs typeface="Times New Roman" panose="02020603050405020304" pitchFamily="18" charset="0"/>
              </a:rPr>
              <a:t>самих никто не позаботится. Не утренняя зарядка, не часовая физкультура и бег трусцой, а культура труда, отдыха, сна, питания и жизни в целом - всё это есть основа нашего здоровья. </a:t>
            </a:r>
          </a:p>
          <a:p>
            <a:pPr algn="just"/>
            <a:endParaRPr lang="ru-RU" sz="26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170" name="Picture 2" descr="Счастья,здоровья,любви,усп хов и всего-всего самого наилучше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60630"/>
            <a:ext cx="4201582" cy="5136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795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normAutofit/>
          </a:bodyPr>
          <a:lstStyle/>
          <a:p>
            <a:r>
              <a:rPr lang="ru-RU" sz="5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Вывод:</a:t>
            </a:r>
          </a:p>
        </p:txBody>
      </p:sp>
      <p:sp>
        <p:nvSpPr>
          <p:cNvPr id="3" name="Объект 2"/>
          <p:cNvSpPr>
            <a:spLocks noGrp="1"/>
          </p:cNvSpPr>
          <p:nvPr>
            <p:ph idx="1"/>
          </p:nvPr>
        </p:nvSpPr>
        <p:spPr>
          <a:xfrm>
            <a:off x="251520" y="1124744"/>
            <a:ext cx="8640960" cy="5256584"/>
          </a:xfrm>
        </p:spPr>
        <p:txBody>
          <a:bodyPr>
            <a:normAutofit/>
          </a:bodyPr>
          <a:lstStyle/>
          <a:p>
            <a:pPr marL="0" indent="0" algn="just">
              <a:buNone/>
            </a:pPr>
            <a:r>
              <a:rPr lang="ru-RU" dirty="0" smtClean="0"/>
              <a:t>	</a:t>
            </a:r>
            <a:r>
              <a:rPr lang="ru-RU" sz="2800" b="1" i="1" dirty="0">
                <a:solidFill>
                  <a:schemeClr val="accent1">
                    <a:lumMod val="50000"/>
                  </a:schemeClr>
                </a:solidFill>
                <a:latin typeface="Times New Roman" panose="02020603050405020304" pitchFamily="18" charset="0"/>
                <a:cs typeface="Times New Roman" panose="02020603050405020304" pitchFamily="18" charset="0"/>
              </a:rPr>
              <a:t>Здоровый образ жизни – это знание правил санитарии, строгое соблюдение гигиены тела, приобщение к физкультуре и спорту, гигиена физического и умственного труда, гигиена личной жизни. Это четкие знания о вредных факторах и привычках и сознательное негативное отношение к ним.</a:t>
            </a:r>
          </a:p>
          <a:p>
            <a:pPr marL="0" indent="0" algn="just">
              <a:buNone/>
            </a:pPr>
            <a:r>
              <a:rPr lang="ru-RU" sz="2800" b="1" i="1" dirty="0" smtClean="0">
                <a:solidFill>
                  <a:schemeClr val="accent1">
                    <a:lumMod val="50000"/>
                  </a:schemeClr>
                </a:solidFill>
                <a:latin typeface="Times New Roman" panose="02020603050405020304" pitchFamily="18" charset="0"/>
                <a:cs typeface="Times New Roman" panose="02020603050405020304" pitchFamily="18" charset="0"/>
              </a:rPr>
              <a:t>	Надо не только хотеть быть здоровым, но активно и настойчиво работать в этом направлении, так как легких путей к достижению высокого уровня здоровья нет.</a:t>
            </a:r>
            <a:endParaRPr lang="ru-RU"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r>
              <a:rPr lang="ru-RU" altLang="ru-RU" sz="54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Желаем </a:t>
            </a:r>
            <a:r>
              <a:rPr lang="ru-RU" altLang="ru-RU" sz="5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Вам:</a:t>
            </a:r>
            <a:endParaRPr lang="ru-RU" sz="54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9" name="Объект 8"/>
          <p:cNvSpPr>
            <a:spLocks noGrp="1"/>
          </p:cNvSpPr>
          <p:nvPr>
            <p:ph idx="1"/>
          </p:nvPr>
        </p:nvSpPr>
        <p:spPr>
          <a:xfrm>
            <a:off x="251520" y="1600200"/>
            <a:ext cx="8640960" cy="4853136"/>
          </a:xfrm>
        </p:spPr>
        <p:txBody>
          <a:bodyPr>
            <a:normAutofit lnSpcReduction="10000"/>
          </a:bodyPr>
          <a:lstStyle/>
          <a:p>
            <a:pPr algn="just"/>
            <a:r>
              <a:rPr lang="ru-RU" altLang="ru-RU" sz="3600" b="1" dirty="0" smtClean="0">
                <a:latin typeface="Times New Roman" panose="02020603050405020304" pitchFamily="18" charset="0"/>
                <a:cs typeface="Times New Roman" panose="02020603050405020304" pitchFamily="18" charset="0"/>
              </a:rPr>
              <a:t>  </a:t>
            </a:r>
            <a:r>
              <a:rPr lang="ru-RU" altLang="ru-RU" sz="3600" b="1" i="1" dirty="0">
                <a:solidFill>
                  <a:schemeClr val="accent1">
                    <a:lumMod val="50000"/>
                  </a:schemeClr>
                </a:solidFill>
                <a:latin typeface="Times New Roman" panose="02020603050405020304" pitchFamily="18" charset="0"/>
                <a:cs typeface="Times New Roman" panose="02020603050405020304" pitchFamily="18" charset="0"/>
              </a:rPr>
              <a:t>Никогда не болеть;</a:t>
            </a:r>
          </a:p>
          <a:p>
            <a:pPr algn="just"/>
            <a:r>
              <a:rPr lang="ru-RU" altLang="ru-RU" sz="3600" b="1" i="1" dirty="0">
                <a:solidFill>
                  <a:schemeClr val="accent1">
                    <a:lumMod val="50000"/>
                  </a:schemeClr>
                </a:solidFill>
                <a:latin typeface="Times New Roman" panose="02020603050405020304" pitchFamily="18" charset="0"/>
                <a:cs typeface="Times New Roman" panose="02020603050405020304" pitchFamily="18" charset="0"/>
              </a:rPr>
              <a:t>  Правильно питаться;</a:t>
            </a:r>
          </a:p>
          <a:p>
            <a:pPr algn="just"/>
            <a:r>
              <a:rPr lang="ru-RU" altLang="ru-RU" sz="3600" b="1" i="1" dirty="0">
                <a:solidFill>
                  <a:schemeClr val="accent1">
                    <a:lumMod val="50000"/>
                  </a:schemeClr>
                </a:solidFill>
                <a:latin typeface="Times New Roman" panose="02020603050405020304" pitchFamily="18" charset="0"/>
                <a:cs typeface="Times New Roman" panose="02020603050405020304" pitchFamily="18" charset="0"/>
              </a:rPr>
              <a:t>  Быть бодрыми;</a:t>
            </a:r>
          </a:p>
          <a:p>
            <a:pPr algn="just"/>
            <a:r>
              <a:rPr lang="ru-RU" altLang="ru-RU" sz="3600" b="1" i="1" dirty="0">
                <a:solidFill>
                  <a:schemeClr val="accent1">
                    <a:lumMod val="50000"/>
                  </a:schemeClr>
                </a:solidFill>
                <a:latin typeface="Times New Roman" panose="02020603050405020304" pitchFamily="18" charset="0"/>
                <a:cs typeface="Times New Roman" panose="02020603050405020304" pitchFamily="18" charset="0"/>
              </a:rPr>
              <a:t>  Вершить добрые дела.</a:t>
            </a:r>
          </a:p>
          <a:p>
            <a:pPr marL="0" indent="0" algn="ctr">
              <a:buNone/>
            </a:pPr>
            <a:endParaRPr lang="ru-RU" altLang="ru-RU" sz="2800" b="1" i="1"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r>
              <a:rPr lang="ru-RU" altLang="ru-RU" sz="5400" b="1" i="1" dirty="0" smtClean="0">
                <a:solidFill>
                  <a:schemeClr val="accent2">
                    <a:lumMod val="75000"/>
                  </a:schemeClr>
                </a:solidFill>
                <a:latin typeface="Times New Roman" panose="02020603050405020304" pitchFamily="18" charset="0"/>
                <a:cs typeface="Times New Roman" panose="02020603050405020304" pitchFamily="18" charset="0"/>
              </a:rPr>
              <a:t>В </a:t>
            </a:r>
            <a:r>
              <a:rPr lang="ru-RU" altLang="ru-RU" sz="5400" b="1" i="1" dirty="0">
                <a:solidFill>
                  <a:schemeClr val="accent2">
                    <a:lumMod val="75000"/>
                  </a:schemeClr>
                </a:solidFill>
                <a:latin typeface="Times New Roman" panose="02020603050405020304" pitchFamily="18" charset="0"/>
                <a:cs typeface="Times New Roman" panose="02020603050405020304" pitchFamily="18" charset="0"/>
              </a:rPr>
              <a:t>общем, вести здоровый образ жизни!</a:t>
            </a:r>
          </a:p>
          <a:p>
            <a:endParaRPr lang="ru-RU"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361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44824"/>
            <a:ext cx="8496944" cy="3570208"/>
          </a:xfrm>
          <a:prstGeom prst="rect">
            <a:avLst/>
          </a:prstGeom>
        </p:spPr>
        <p:txBody>
          <a:bodyPr wrap="square">
            <a:spAutoFit/>
          </a:bodyPr>
          <a:lstStyle/>
          <a:p>
            <a:pPr algn="just">
              <a:buFont typeface="Wingdings" pitchFamily="2" charset="2"/>
              <a:buNone/>
            </a:pPr>
            <a:r>
              <a:rPr lang="ru-RU" altLang="ru-RU" sz="5400" b="1" i="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Здоровье – это бесценный дар, оно дано, увы, не навечно, его надо беречь!</a:t>
            </a:r>
          </a:p>
          <a:p>
            <a:pPr algn="r">
              <a:buFont typeface="Wingdings" pitchFamily="2" charset="2"/>
              <a:buNone/>
            </a:pPr>
            <a:r>
              <a:rPr lang="ru-RU" altLang="ru-RU" i="1" dirty="0" smtClean="0">
                <a:solidFill>
                  <a:schemeClr val="accent1">
                    <a:lumMod val="75000"/>
                  </a:schemeClr>
                </a:solidFill>
              </a:rPr>
              <a:t>                           </a:t>
            </a:r>
          </a:p>
          <a:p>
            <a:pPr algn="r">
              <a:buFont typeface="Wingdings" pitchFamily="2" charset="2"/>
              <a:buNone/>
            </a:pPr>
            <a:endParaRPr lang="ru-RU" altLang="ru-RU" i="1" dirty="0" smtClean="0">
              <a:solidFill>
                <a:schemeClr val="accent1">
                  <a:lumMod val="75000"/>
                </a:schemeClr>
              </a:solidFill>
            </a:endParaRPr>
          </a:p>
          <a:p>
            <a:pPr algn="r">
              <a:buFont typeface="Wingdings" pitchFamily="2" charset="2"/>
              <a:buNone/>
            </a:pPr>
            <a:r>
              <a:rPr lang="ru-RU" altLang="ru-RU" i="1" dirty="0" smtClean="0">
                <a:solidFill>
                  <a:schemeClr val="accent1">
                    <a:lumMod val="75000"/>
                  </a:schemeClr>
                </a:solidFill>
              </a:rPr>
              <a:t> </a:t>
            </a:r>
            <a:r>
              <a:rPr lang="ru-RU" altLang="ru-RU" sz="2800" b="1" i="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И.И. Павлов</a:t>
            </a:r>
            <a:endParaRPr lang="ru-RU" altLang="ru-RU" sz="28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83983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sz="4800" b="1" dirty="0" smtClean="0">
                <a:solidFill>
                  <a:srgbClr val="007033"/>
                </a:solidFill>
                <a:effectLst>
                  <a:outerShdw blurRad="38100" dist="38100" dir="2700000" algn="tl">
                    <a:srgbClr val="000000">
                      <a:alpha val="43137"/>
                    </a:srgbClr>
                  </a:outerShdw>
                </a:effectLst>
                <a:latin typeface="Times New Roman" pitchFamily="18" charset="0"/>
                <a:ea typeface="+mn-ea"/>
                <a:cs typeface="Times New Roman" pitchFamily="18" charset="0"/>
              </a:rPr>
              <a:t>Наше</a:t>
            </a:r>
            <a:r>
              <a:rPr lang="ru-RU" altLang="ru-RU" dirty="0" smtClean="0"/>
              <a:t> </a:t>
            </a:r>
            <a:r>
              <a:rPr lang="ru-RU" altLang="ru-RU" sz="4800" b="1" dirty="0" smtClean="0">
                <a:solidFill>
                  <a:srgbClr val="007033"/>
                </a:solidFill>
                <a:effectLst>
                  <a:outerShdw blurRad="38100" dist="38100" dir="2700000" algn="tl">
                    <a:srgbClr val="000000">
                      <a:alpha val="43137"/>
                    </a:srgbClr>
                  </a:outerShdw>
                </a:effectLst>
                <a:latin typeface="Times New Roman" pitchFamily="18" charset="0"/>
                <a:ea typeface="+mn-ea"/>
                <a:cs typeface="Times New Roman" pitchFamily="18" charset="0"/>
              </a:rPr>
              <a:t>здоровье – в наших руках</a:t>
            </a:r>
            <a:endParaRPr lang="ru-RU" altLang="ru-RU" sz="4800" b="1" dirty="0">
              <a:solidFill>
                <a:srgbClr val="007033"/>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3" name="Объект 2"/>
          <p:cNvSpPr>
            <a:spLocks noGrp="1"/>
          </p:cNvSpPr>
          <p:nvPr>
            <p:ph idx="1"/>
          </p:nvPr>
        </p:nvSpPr>
        <p:spPr>
          <a:xfrm>
            <a:off x="251520" y="1600200"/>
            <a:ext cx="8496944" cy="4637112"/>
          </a:xfrm>
        </p:spPr>
        <p:txBody>
          <a:bodyPr>
            <a:normAutofit fontScale="92500" lnSpcReduction="10000"/>
          </a:bodyPr>
          <a:lstStyle/>
          <a:p>
            <a:pPr algn="just">
              <a:buFont typeface="Wingdings" pitchFamily="2" charset="2"/>
              <a:buNone/>
            </a:pPr>
            <a:r>
              <a:rPr lang="ru-RU" altLang="ru-RU" i="1" dirty="0" smtClean="0">
                <a:latin typeface="Times New Roman" pitchFamily="18" charset="0"/>
                <a:cs typeface="Times New Roman" pitchFamily="18" charset="0"/>
              </a:rPr>
              <a:t>		</a:t>
            </a:r>
            <a:r>
              <a:rPr lang="ru-RU" altLang="ru-RU" b="1" i="1" dirty="0" smtClean="0">
                <a:solidFill>
                  <a:srgbClr val="0070C0"/>
                </a:solidFill>
                <a:latin typeface="Times New Roman" pitchFamily="18" charset="0"/>
                <a:cs typeface="Times New Roman" pitchFamily="18" charset="0"/>
              </a:rPr>
              <a:t>Состояние здоровья каждого человека находится в его руках. Об этом говорят обобщенные данные Всемирной организации здравоохранения (ВОЗ)</a:t>
            </a:r>
          </a:p>
          <a:p>
            <a:pPr>
              <a:buFont typeface="Wingdings" pitchFamily="2" charset="2"/>
              <a:buNone/>
            </a:pPr>
            <a:r>
              <a:rPr lang="ru-RU" altLang="ru-RU" i="1" dirty="0" smtClean="0">
                <a:solidFill>
                  <a:schemeClr val="accent1">
                    <a:lumMod val="75000"/>
                  </a:schemeClr>
                </a:solidFill>
                <a:latin typeface="Times New Roman" pitchFamily="18" charset="0"/>
                <a:cs typeface="Times New Roman" pitchFamily="18" charset="0"/>
              </a:rPr>
              <a:t>  </a:t>
            </a:r>
            <a:r>
              <a:rPr lang="ru-RU" altLang="ru-RU" b="1" i="1" dirty="0" smtClean="0">
                <a:solidFill>
                  <a:schemeClr val="accent1">
                    <a:lumMod val="75000"/>
                  </a:schemeClr>
                </a:solidFill>
                <a:latin typeface="Times New Roman" pitchFamily="18" charset="0"/>
                <a:cs typeface="Times New Roman" pitchFamily="18" charset="0"/>
              </a:rPr>
              <a:t>Здоровье человека зависит:</a:t>
            </a:r>
          </a:p>
          <a:p>
            <a:r>
              <a:rPr lang="ru-RU" altLang="ru-RU" i="1" dirty="0" smtClean="0">
                <a:solidFill>
                  <a:schemeClr val="accent1">
                    <a:lumMod val="75000"/>
                  </a:schemeClr>
                </a:solidFill>
                <a:latin typeface="Times New Roman" pitchFamily="18" charset="0"/>
                <a:cs typeface="Times New Roman" pitchFamily="18" charset="0"/>
              </a:rPr>
              <a:t>на</a:t>
            </a:r>
            <a:r>
              <a:rPr lang="ru-RU" altLang="ru-RU" i="1" dirty="0" smtClean="0">
                <a:solidFill>
                  <a:srgbClr val="0070C0"/>
                </a:solidFill>
                <a:latin typeface="Times New Roman" pitchFamily="18" charset="0"/>
                <a:cs typeface="Times New Roman" pitchFamily="18" charset="0"/>
              </a:rPr>
              <a:t> </a:t>
            </a:r>
            <a:r>
              <a:rPr lang="ru-RU" altLang="ru-RU" b="1" i="1" dirty="0" smtClean="0">
                <a:solidFill>
                  <a:srgbClr val="FF0000"/>
                </a:solidFill>
                <a:latin typeface="Times New Roman" pitchFamily="18" charset="0"/>
                <a:cs typeface="Times New Roman" pitchFamily="18" charset="0"/>
              </a:rPr>
              <a:t>50%</a:t>
            </a:r>
            <a:r>
              <a:rPr lang="ru-RU" altLang="ru-RU" i="1" dirty="0" smtClean="0">
                <a:solidFill>
                  <a:srgbClr val="0070C0"/>
                </a:solidFill>
                <a:latin typeface="Times New Roman" pitchFamily="18" charset="0"/>
                <a:cs typeface="Times New Roman" pitchFamily="18" charset="0"/>
              </a:rPr>
              <a:t> </a:t>
            </a:r>
            <a:r>
              <a:rPr lang="ru-RU" altLang="ru-RU" i="1" dirty="0" smtClean="0">
                <a:solidFill>
                  <a:schemeClr val="accent1">
                    <a:lumMod val="75000"/>
                  </a:schemeClr>
                </a:solidFill>
                <a:latin typeface="Times New Roman" pitchFamily="18" charset="0"/>
                <a:cs typeface="Times New Roman" pitchFamily="18" charset="0"/>
              </a:rPr>
              <a:t>от образа жизни;</a:t>
            </a:r>
          </a:p>
          <a:p>
            <a:r>
              <a:rPr lang="ru-RU" altLang="ru-RU" i="1" dirty="0" smtClean="0">
                <a:solidFill>
                  <a:schemeClr val="accent1">
                    <a:lumMod val="75000"/>
                  </a:schemeClr>
                </a:solidFill>
                <a:latin typeface="Times New Roman" pitchFamily="18" charset="0"/>
                <a:cs typeface="Times New Roman" pitchFamily="18" charset="0"/>
              </a:rPr>
              <a:t>на</a:t>
            </a:r>
            <a:r>
              <a:rPr lang="ru-RU" altLang="ru-RU" i="1" dirty="0" smtClean="0">
                <a:solidFill>
                  <a:srgbClr val="0070C0"/>
                </a:solidFill>
                <a:latin typeface="Times New Roman" pitchFamily="18" charset="0"/>
                <a:cs typeface="Times New Roman" pitchFamily="18" charset="0"/>
              </a:rPr>
              <a:t> </a:t>
            </a:r>
            <a:r>
              <a:rPr lang="ru-RU" altLang="ru-RU" b="1" i="1" dirty="0" smtClean="0">
                <a:solidFill>
                  <a:srgbClr val="FF0000"/>
                </a:solidFill>
                <a:latin typeface="Times New Roman" pitchFamily="18" charset="0"/>
                <a:cs typeface="Times New Roman" pitchFamily="18" charset="0"/>
              </a:rPr>
              <a:t>20% </a:t>
            </a:r>
            <a:r>
              <a:rPr lang="ru-RU" altLang="ru-RU" i="1" dirty="0" smtClean="0">
                <a:solidFill>
                  <a:schemeClr val="accent1">
                    <a:lumMod val="75000"/>
                  </a:schemeClr>
                </a:solidFill>
                <a:latin typeface="Times New Roman" pitchFamily="18" charset="0"/>
                <a:cs typeface="Times New Roman" pitchFamily="18" charset="0"/>
              </a:rPr>
              <a:t>от наследственности;</a:t>
            </a:r>
          </a:p>
          <a:p>
            <a:r>
              <a:rPr lang="ru-RU" altLang="ru-RU" i="1" dirty="0" smtClean="0">
                <a:solidFill>
                  <a:schemeClr val="accent1">
                    <a:lumMod val="75000"/>
                  </a:schemeClr>
                </a:solidFill>
                <a:latin typeface="Times New Roman" pitchFamily="18" charset="0"/>
                <a:cs typeface="Times New Roman" pitchFamily="18" charset="0"/>
              </a:rPr>
              <a:t>на</a:t>
            </a:r>
            <a:r>
              <a:rPr lang="ru-RU" altLang="ru-RU" i="1" dirty="0" smtClean="0">
                <a:solidFill>
                  <a:srgbClr val="0070C0"/>
                </a:solidFill>
                <a:latin typeface="Times New Roman" pitchFamily="18" charset="0"/>
                <a:cs typeface="Times New Roman" pitchFamily="18" charset="0"/>
              </a:rPr>
              <a:t> </a:t>
            </a:r>
            <a:r>
              <a:rPr lang="ru-RU" altLang="ru-RU" b="1" i="1" dirty="0" smtClean="0">
                <a:solidFill>
                  <a:srgbClr val="FF0000"/>
                </a:solidFill>
                <a:latin typeface="Times New Roman" pitchFamily="18" charset="0"/>
                <a:cs typeface="Times New Roman" pitchFamily="18" charset="0"/>
              </a:rPr>
              <a:t>20%</a:t>
            </a:r>
            <a:r>
              <a:rPr lang="ru-RU" altLang="ru-RU" i="1" dirty="0" smtClean="0">
                <a:solidFill>
                  <a:srgbClr val="0070C0"/>
                </a:solidFill>
                <a:latin typeface="Times New Roman" pitchFamily="18" charset="0"/>
                <a:cs typeface="Times New Roman" pitchFamily="18" charset="0"/>
              </a:rPr>
              <a:t> </a:t>
            </a:r>
            <a:r>
              <a:rPr lang="ru-RU" altLang="ru-RU" i="1" dirty="0" smtClean="0">
                <a:solidFill>
                  <a:schemeClr val="accent1">
                    <a:lumMod val="75000"/>
                  </a:schemeClr>
                </a:solidFill>
                <a:latin typeface="Times New Roman" pitchFamily="18" charset="0"/>
                <a:cs typeface="Times New Roman" pitchFamily="18" charset="0"/>
              </a:rPr>
              <a:t>от окружающей среды;</a:t>
            </a:r>
          </a:p>
          <a:p>
            <a:r>
              <a:rPr lang="ru-RU" altLang="ru-RU" i="1" dirty="0" smtClean="0">
                <a:solidFill>
                  <a:schemeClr val="accent1">
                    <a:lumMod val="75000"/>
                  </a:schemeClr>
                </a:solidFill>
                <a:latin typeface="Times New Roman" pitchFamily="18" charset="0"/>
                <a:cs typeface="Times New Roman" pitchFamily="18" charset="0"/>
              </a:rPr>
              <a:t>на</a:t>
            </a:r>
            <a:r>
              <a:rPr lang="ru-RU" altLang="ru-RU" i="1" dirty="0" smtClean="0">
                <a:solidFill>
                  <a:srgbClr val="0070C0"/>
                </a:solidFill>
                <a:latin typeface="Times New Roman" pitchFamily="18" charset="0"/>
                <a:cs typeface="Times New Roman" pitchFamily="18" charset="0"/>
              </a:rPr>
              <a:t> </a:t>
            </a:r>
            <a:r>
              <a:rPr lang="ru-RU" altLang="ru-RU" b="1" i="1" dirty="0" smtClean="0">
                <a:solidFill>
                  <a:srgbClr val="FF0000"/>
                </a:solidFill>
                <a:latin typeface="Times New Roman" pitchFamily="18" charset="0"/>
                <a:cs typeface="Times New Roman" pitchFamily="18" charset="0"/>
              </a:rPr>
              <a:t>10%</a:t>
            </a:r>
            <a:r>
              <a:rPr lang="ru-RU" altLang="ru-RU" i="1" dirty="0" smtClean="0">
                <a:solidFill>
                  <a:srgbClr val="0070C0"/>
                </a:solidFill>
                <a:latin typeface="Times New Roman" pitchFamily="18" charset="0"/>
                <a:cs typeface="Times New Roman" pitchFamily="18" charset="0"/>
              </a:rPr>
              <a:t> </a:t>
            </a:r>
            <a:r>
              <a:rPr lang="ru-RU" altLang="ru-RU" i="1" dirty="0" smtClean="0">
                <a:solidFill>
                  <a:schemeClr val="accent1">
                    <a:lumMod val="75000"/>
                  </a:schemeClr>
                </a:solidFill>
                <a:latin typeface="Times New Roman" pitchFamily="18" charset="0"/>
                <a:cs typeface="Times New Roman" pitchFamily="18" charset="0"/>
              </a:rPr>
              <a:t>от развития системы здравоохранения.</a:t>
            </a:r>
          </a:p>
          <a:p>
            <a:endParaRPr lang="ru-RU" dirty="0"/>
          </a:p>
        </p:txBody>
      </p:sp>
    </p:spTree>
    <p:extLst>
      <p:ext uri="{BB962C8B-B14F-4D97-AF65-F5344CB8AC3E}">
        <p14:creationId xmlns:p14="http://schemas.microsoft.com/office/powerpoint/2010/main" xmlns="" val="325730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940962" cy="922114"/>
          </a:xfrm>
        </p:spPr>
        <p:txBody>
          <a:bodyPr>
            <a:noAutofit/>
          </a:bodyPr>
          <a:lstStyle/>
          <a:p>
            <a:r>
              <a:rPr lang="ru-RU" altLang="ru-RU"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Основы здорового образа жизни:</a:t>
            </a:r>
          </a:p>
        </p:txBody>
      </p:sp>
      <p:sp>
        <p:nvSpPr>
          <p:cNvPr id="3" name="Объект 2"/>
          <p:cNvSpPr>
            <a:spLocks noGrp="1"/>
          </p:cNvSpPr>
          <p:nvPr>
            <p:ph idx="1"/>
          </p:nvPr>
        </p:nvSpPr>
        <p:spPr>
          <a:xfrm>
            <a:off x="457200" y="1844824"/>
            <a:ext cx="8229600" cy="4281339"/>
          </a:xfrm>
        </p:spPr>
        <p:txBody>
          <a:bodyPr>
            <a:normAutofit fontScale="92500" lnSpcReduction="10000"/>
          </a:bodyPr>
          <a:lstStyle/>
          <a:p>
            <a:pPr marL="609600" indent="-609600">
              <a:lnSpc>
                <a:spcPct val="90000"/>
              </a:lnSpc>
            </a:pPr>
            <a:endParaRPr lang="ru-RU" altLang="ru-RU" b="1" i="1" dirty="0" smtClean="0">
              <a:solidFill>
                <a:srgbClr val="0070C0"/>
              </a:solidFill>
              <a:latin typeface="Times New Roman" pitchFamily="18" charset="0"/>
              <a:cs typeface="Times New Roman" pitchFamily="18" charset="0"/>
            </a:endParaRP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Режим труда (учебной деятельности);</a:t>
            </a: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Режим сна;</a:t>
            </a:r>
            <a:endParaRPr lang="ru-RU" altLang="ru-RU" b="1" i="1" dirty="0">
              <a:solidFill>
                <a:schemeClr val="accent1">
                  <a:lumMod val="75000"/>
                </a:schemeClr>
              </a:solidFill>
              <a:latin typeface="Times New Roman" pitchFamily="18" charset="0"/>
              <a:cs typeface="Times New Roman" pitchFamily="18" charset="0"/>
            </a:endParaRP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Занятие физкультурой и спортом;</a:t>
            </a: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Правильное распределение режима дня;</a:t>
            </a: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Закаливание;</a:t>
            </a:r>
          </a:p>
          <a:p>
            <a:pPr marL="609600" lvl="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Режим питания;</a:t>
            </a: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Личная гигиена;</a:t>
            </a:r>
          </a:p>
          <a:p>
            <a:pPr marL="609600" indent="-609600">
              <a:lnSpc>
                <a:spcPct val="90000"/>
              </a:lnSpc>
            </a:pPr>
            <a:r>
              <a:rPr lang="ru-RU" altLang="ru-RU" b="1" i="1" dirty="0" smtClean="0">
                <a:solidFill>
                  <a:schemeClr val="accent1">
                    <a:lumMod val="75000"/>
                  </a:schemeClr>
                </a:solidFill>
                <a:latin typeface="Times New Roman" pitchFamily="18" charset="0"/>
                <a:cs typeface="Times New Roman" pitchFamily="18" charset="0"/>
              </a:rPr>
              <a:t>Профилактика вредных привычек. </a:t>
            </a:r>
          </a:p>
          <a:p>
            <a:pPr>
              <a:buNone/>
            </a:pPr>
            <a:endParaRPr lang="ru-RU" dirty="0"/>
          </a:p>
        </p:txBody>
      </p:sp>
    </p:spTree>
    <p:extLst>
      <p:ext uri="{BB962C8B-B14F-4D97-AF65-F5344CB8AC3E}">
        <p14:creationId xmlns:p14="http://schemas.microsoft.com/office/powerpoint/2010/main" xmlns="" val="374755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274638"/>
            <a:ext cx="8712968" cy="922114"/>
          </a:xfrm>
        </p:spPr>
        <p:txBody>
          <a:bodyPr>
            <a:noAutofit/>
          </a:bodyPr>
          <a:lstStyle/>
          <a:p>
            <a:r>
              <a:rPr lang="ru-RU" sz="40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Режим труда (учебной деятельности) </a:t>
            </a:r>
            <a:r>
              <a:rPr lang="ru-RU" sz="400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ru-RU" sz="400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br>
            <a:endParaRPr lang="ru-RU" sz="40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4" name="Объект 3"/>
          <p:cNvSpPr>
            <a:spLocks noGrp="1"/>
          </p:cNvSpPr>
          <p:nvPr>
            <p:ph sz="half" idx="4294967295"/>
          </p:nvPr>
        </p:nvSpPr>
        <p:spPr>
          <a:xfrm>
            <a:off x="4139952" y="1412776"/>
            <a:ext cx="4824536" cy="5256584"/>
          </a:xfrm>
        </p:spPr>
        <p:txBody>
          <a:bodyPr>
            <a:normAutofit fontScale="92500"/>
          </a:bodyPr>
          <a:lstStyle/>
          <a:p>
            <a:pPr marL="0" indent="0" algn="just">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Труд – истинный стержень и основа режима здоровой жизни человека. Существует неправильное мнение о вредном действии труда, вызывающем, якобы, «износ» организма, чрезмерный расход сил и ресурсов, преждевременное старение. Труд, как физический, так и умственный, не только не вреден, но, напротив, систематический, посильный и хорошо организованный трудовой процесс чрезвычайно благотворно влияет на весь организм человека.</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Не мечтай об успехе - Создай его сам!: . Как повысить свою работоспособность."/>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203132" y="1788966"/>
            <a:ext cx="3792804" cy="37306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16632"/>
            <a:ext cx="8229600" cy="1008112"/>
          </a:xfrm>
        </p:spPr>
        <p:txBody>
          <a:bodyPr>
            <a:normAutofit/>
          </a:bodyPr>
          <a:lstStyle/>
          <a:p>
            <a:r>
              <a:rPr lang="ru-RU" altLang="ru-RU" sz="48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Режим сна</a:t>
            </a:r>
            <a:endParaRPr lang="ru-RU" sz="48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4" name="Прямоугольник 3"/>
          <p:cNvSpPr/>
          <p:nvPr/>
        </p:nvSpPr>
        <p:spPr>
          <a:xfrm>
            <a:off x="4355977" y="1124744"/>
            <a:ext cx="4536504" cy="5324535"/>
          </a:xfrm>
          <a:prstGeom prst="rect">
            <a:avLst/>
          </a:prstGeom>
        </p:spPr>
        <p:txBody>
          <a:bodyPr wrap="square">
            <a:spAutoFit/>
          </a:bodyPr>
          <a:lstStyle/>
          <a:p>
            <a:pPr algn="just"/>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Для сохранения нормальной деятельности нервной системы и всего организма большое значение имеет полноценный сон. Великий русский физиолог Иван Петрович Павлов указывал, что сон - это своего рода торможение, которое предохраняет нервную систему от чрезмерного напряжения и утомления. Сон должен быть достаточно длительным и глубоким. Если человек мало спит, то он встает утром раздраженным, разбитым, а иногда с головной болью.</a:t>
            </a:r>
          </a:p>
          <a:p>
            <a:pPr algn="just"/>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Хороший сон – один из главных признаков здорового образа жизни.</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Только наш человек может твердо стоять на своих граблях &quot; Смешные Анекдоты Истории Цитаты Афоризмы Стишки Картинки прикольные Иг"/>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4165"/>
          <a:stretch/>
        </p:blipFill>
        <p:spPr bwMode="auto">
          <a:xfrm>
            <a:off x="147164" y="1950721"/>
            <a:ext cx="4177624" cy="36725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242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ru-RU" sz="360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ЗАНЯТИЕ ФИЗКУЛЬТУРОЙ И СПОРТОМ</a:t>
            </a:r>
            <a:endParaRPr lang="ru-RU" altLang="ru-RU" sz="36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3" name="Прямоугольник 2"/>
          <p:cNvSpPr/>
          <p:nvPr/>
        </p:nvSpPr>
        <p:spPr>
          <a:xfrm>
            <a:off x="4716016" y="1628800"/>
            <a:ext cx="4104456" cy="4708981"/>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Для школьников систематическое занятие физкультурой и спортом приобретает исключительное значение. Тренированный школьник легко справляется со значительными физическими нагрузками. Физкультура и спорт весьма полезны. Ежедневная утренняя гимнастика - обязательный минимум физической тренировки. Она должна стать для школьников такой же привычкой, как умывание по утрам.</a:t>
            </a:r>
          </a:p>
        </p:txBody>
      </p:sp>
      <p:pic>
        <p:nvPicPr>
          <p:cNvPr id="2050" name="Picture 2" descr="Элементы здорового образа жизни h-lifestyle.ru - Part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623" y="2035122"/>
            <a:ext cx="4553393" cy="35306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227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395536" y="274638"/>
            <a:ext cx="8352928" cy="1143000"/>
          </a:xfrm>
        </p:spPr>
        <p:txBody>
          <a:bodyPr>
            <a:noAutofit/>
          </a:bodyPr>
          <a:lstStyle/>
          <a:p>
            <a:r>
              <a:rPr lang="ru-RU" altLang="ru-RU" sz="3600" b="1" dirty="0" smtClean="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ПРАВИЛЬНОЕ РАСПРЕДЕЛЕНИЕ РЕЖИМА ДНЯ</a:t>
            </a:r>
            <a:endParaRPr lang="ru-RU" altLang="ru-RU" sz="36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5" name="Объект 4"/>
          <p:cNvSpPr>
            <a:spLocks noGrp="1"/>
          </p:cNvSpPr>
          <p:nvPr>
            <p:ph sz="half" idx="4294967295"/>
          </p:nvPr>
        </p:nvSpPr>
        <p:spPr>
          <a:xfrm>
            <a:off x="4533610" y="2492896"/>
            <a:ext cx="4358869" cy="3633267"/>
          </a:xfrm>
        </p:spPr>
        <p:txBody>
          <a:bodyPr>
            <a:normAutofit/>
          </a:bodyPr>
          <a:lstStyle/>
          <a:p>
            <a:pPr marL="0" indent="0" algn="just">
              <a:lnSpc>
                <a:spcPct val="90000"/>
              </a:lnSpc>
              <a:buNone/>
            </a:pPr>
            <a:r>
              <a:rPr lang="ru-RU" altLang="ru-RU" sz="28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altLang="ru-RU" sz="2200" b="1" dirty="0" smtClean="0">
                <a:solidFill>
                  <a:schemeClr val="accent1">
                    <a:lumMod val="50000"/>
                  </a:schemeClr>
                </a:solidFill>
                <a:latin typeface="Times New Roman" panose="02020603050405020304" pitchFamily="18" charset="0"/>
                <a:cs typeface="Times New Roman" panose="02020603050405020304" pitchFamily="18" charset="0"/>
              </a:rPr>
              <a:t>Распорядок </a:t>
            </a:r>
            <a:r>
              <a:rPr lang="ru-RU" altLang="ru-RU" sz="2200" b="1" dirty="0">
                <a:solidFill>
                  <a:schemeClr val="accent1">
                    <a:lumMod val="50000"/>
                  </a:schemeClr>
                </a:solidFill>
                <a:latin typeface="Times New Roman" panose="02020603050405020304" pitchFamily="18" charset="0"/>
                <a:cs typeface="Times New Roman" panose="02020603050405020304" pitchFamily="18" charset="0"/>
              </a:rPr>
              <a:t>в действиях и  в их  выполнении в одно и то же время помогает выработать хорошую память, воспитывает силу воли и приучает к дисциплине.</a:t>
            </a:r>
          </a:p>
          <a:p>
            <a:pPr marL="0" indent="0" algn="just">
              <a:lnSpc>
                <a:spcPct val="90000"/>
              </a:lnSpc>
              <a:buNone/>
            </a:pPr>
            <a:r>
              <a:rPr lang="ru-RU" altLang="ru-RU" sz="22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altLang="ru-RU" sz="2200" b="1" dirty="0">
                <a:solidFill>
                  <a:schemeClr val="accent1">
                    <a:lumMod val="50000"/>
                  </a:schemeClr>
                </a:solidFill>
                <a:latin typeface="Times New Roman" panose="02020603050405020304" pitchFamily="18" charset="0"/>
                <a:cs typeface="Times New Roman" panose="02020603050405020304" pitchFamily="18" charset="0"/>
              </a:rPr>
              <a:t>Человек, соблюдающий режим дня, всегда бодрый, энергичный и жизнерадостный. </a:t>
            </a:r>
          </a:p>
          <a:p>
            <a:pPr algn="just"/>
            <a:endParaRPr lang="ru-RU" dirty="0"/>
          </a:p>
        </p:txBody>
      </p:sp>
      <p:pic>
        <p:nvPicPr>
          <p:cNvPr id="3074" name="Picture 2" descr="Живем по режиму"/>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644" y="1916832"/>
            <a:ext cx="4380967"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605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576" y="274638"/>
            <a:ext cx="7474024" cy="1143000"/>
          </a:xfrm>
        </p:spPr>
        <p:txBody>
          <a:bodyPr>
            <a:normAutofit/>
          </a:bodyPr>
          <a:lstStyle/>
          <a:p>
            <a:r>
              <a:rPr lang="ru-RU" altLang="ru-RU" sz="40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ЗАКАЛИВАНИЕ</a:t>
            </a:r>
            <a:endParaRPr lang="ru-RU" sz="40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4" name="Объект 3"/>
          <p:cNvSpPr>
            <a:spLocks noGrp="1"/>
          </p:cNvSpPr>
          <p:nvPr>
            <p:ph sz="half" idx="4294967295"/>
          </p:nvPr>
        </p:nvSpPr>
        <p:spPr>
          <a:xfrm>
            <a:off x="5105400" y="1600200"/>
            <a:ext cx="3859088" cy="4525963"/>
          </a:xfrm>
        </p:spPr>
        <p:txBody>
          <a:bodyPr>
            <a:normAutofit/>
          </a:bodyPr>
          <a:lstStyle/>
          <a:p>
            <a:pPr marL="0" indent="0" algn="just">
              <a:buNone/>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Закаливание  - мощное оздоровительное средство. Оно позволяет избежать многих болезней, продлить жизнь на долгие годы, сохранить высокую работоспособность. Закаливание оказывает общеукрепляющее действие на организм. Оно укрепляет нервную систему, оказывает благотворное влияние на сердце и сосуды, нормализуя артериальное давление, улучшает обмен веществ.</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098" name="Picture 2" descr="Здоровье на NanoPic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060847"/>
            <a:ext cx="4752528" cy="35643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503529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113</Words>
  <Application>Microsoft Office PowerPoint</Application>
  <PresentationFormat>Экран (4:3)</PresentationFormat>
  <Paragraphs>67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Муниципальное общеобразовательное учреждение  гимназия №8 имени Л.М. Марасиновой</vt:lpstr>
      <vt:lpstr>Слайд 2</vt:lpstr>
      <vt:lpstr>Наше здоровье – в наших руках</vt:lpstr>
      <vt:lpstr>Основы здорового образа жизни:</vt:lpstr>
      <vt:lpstr>Режим труда (учебной деятельности)  </vt:lpstr>
      <vt:lpstr>Режим сна</vt:lpstr>
      <vt:lpstr>ЗАНЯТИЕ ФИЗКУЛЬТУРОЙ И СПОРТОМ</vt:lpstr>
      <vt:lpstr>ПРАВИЛЬНОЕ РАСПРЕДЕЛЕНИЕ РЕЖИМА ДНЯ</vt:lpstr>
      <vt:lpstr>ЗАКАЛИВАНИЕ</vt:lpstr>
      <vt:lpstr>ПРАВИЛЬНОЕ ПИТАНИЕ – основа здорового образа жизни</vt:lpstr>
      <vt:lpstr>ЛИЧНАЯ ГИГИЕНА</vt:lpstr>
      <vt:lpstr>Профилактика вредных привычек</vt:lpstr>
      <vt:lpstr> КОДЕКС ЗДОРОВЬЯ! </vt:lpstr>
      <vt:lpstr>Вывод:</vt:lpstr>
      <vt:lpstr>Желаем Вам:</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Желаю вам:</dc:title>
  <dc:creator>RePack by Diakov</dc:creator>
  <cp:lastModifiedBy>student</cp:lastModifiedBy>
  <cp:revision>97</cp:revision>
  <dcterms:created xsi:type="dcterms:W3CDTF">2015-05-05T19:05:43Z</dcterms:created>
  <dcterms:modified xsi:type="dcterms:W3CDTF">2015-10-19T10:50:56Z</dcterms:modified>
</cp:coreProperties>
</file>