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7" r:id="rId3"/>
    <p:sldId id="264" r:id="rId4"/>
    <p:sldId id="265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85DFFF"/>
    <a:srgbClr val="FFFF00"/>
    <a:srgbClr val="33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732" y="7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blipFill dpi="0" rotWithShape="1">
          <a:blip r:embed="rId2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18.11.2016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836712"/>
            <a:ext cx="7999270" cy="356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  <a:cs typeface="Arial" charset="0"/>
              </a:rPr>
              <a:t>Сегодня</a:t>
            </a:r>
          </a:p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600" b="1" dirty="0" smtClean="0">
                <a:ln w="900" cmpd="sng">
                  <a:solidFill>
                    <a:schemeClr val="tx2">
                      <a:lumMod val="5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  <a:cs typeface="Arial" charset="0"/>
              </a:rPr>
              <a:t>18 ноября </a:t>
            </a:r>
            <a:r>
              <a:rPr lang="ru-RU" sz="8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  <a:cs typeface="Arial" charset="0"/>
              </a:rPr>
              <a:t>– день рождения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280006"/>
            <a:ext cx="6480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9600" b="1" dirty="0">
                <a:ln w="900" cmpd="sng">
                  <a:solidFill>
                    <a:srgbClr val="1F497D">
                      <a:lumMod val="75000"/>
                      <a:alpha val="55000"/>
                    </a:srgb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glow rad="101600">
                    <a:srgbClr val="4BACC6">
                      <a:satMod val="175000"/>
                      <a:alpha val="40000"/>
                    </a:srgbClr>
                  </a:glow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Monotype Corsiva" pitchFamily="66" charset="0"/>
                <a:cs typeface="Arial" charset="0"/>
              </a:rPr>
              <a:t>Деда Мороза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086"/>
    </mc:Choice>
    <mc:Fallback>
      <p:transition spd="slow" advTm="6086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4109" y="97183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9600" b="1" dirty="0" smtClean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  <a:cs typeface="Arial" charset="0"/>
              </a:rPr>
              <a:t>Вопрос 6</a:t>
            </a:r>
            <a:endParaRPr lang="ru-RU" sz="9600" b="1" dirty="0">
              <a:ln w="900" cmpd="sng">
                <a:solidFill>
                  <a:schemeClr val="tx2">
                    <a:lumMod val="75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4" y="3044280"/>
            <a:ext cx="184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358" y="2334548"/>
            <a:ext cx="8559279" cy="50562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200" b="1" spc="300" dirty="0" smtClean="0">
                <a:ln w="11430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Как </a:t>
            </a:r>
            <a:r>
              <a:rPr lang="ru-RU" sz="7200" b="1" spc="300" dirty="0">
                <a:ln w="11430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зовут зимнего волшебника в Западной Европе и Америке?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7200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43389" y="-774016"/>
            <a:ext cx="3009376" cy="299462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70846" y="-534928"/>
            <a:ext cx="2785730" cy="277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1900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873"/>
    </mc:Choice>
    <mc:Fallback>
      <p:transition spd="slow" advTm="10873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4109" y="97183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9600" b="1" dirty="0" smtClean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  <a:cs typeface="Arial" charset="0"/>
              </a:rPr>
              <a:t>Вопрос 7</a:t>
            </a:r>
            <a:endParaRPr lang="ru-RU" sz="9600" b="1" dirty="0">
              <a:ln w="900" cmpd="sng">
                <a:solidFill>
                  <a:schemeClr val="tx2">
                    <a:lumMod val="75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4" y="3044280"/>
            <a:ext cx="184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3568" y="2204864"/>
            <a:ext cx="8820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200" b="1" spc="300" dirty="0" smtClean="0">
                <a:ln w="11430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Какие </a:t>
            </a:r>
            <a:r>
              <a:rPr lang="ru-RU" sz="7200" b="1" spc="300" dirty="0">
                <a:ln w="11430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животные </a:t>
            </a:r>
            <a:r>
              <a:rPr lang="ru-RU" sz="7200" b="1" spc="300" dirty="0" smtClean="0">
                <a:ln w="11430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запряжены сани </a:t>
            </a:r>
            <a:r>
              <a:rPr lang="ru-RU" sz="7200" b="1" spc="300" dirty="0">
                <a:ln w="11430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у Санта Клауса? 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7200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7925" y="3835387"/>
            <a:ext cx="1656184" cy="2498553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5864" y="332656"/>
            <a:ext cx="2096371" cy="176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22863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106"/>
    </mc:Choice>
    <mc:Fallback>
      <p:transition spd="slow" advTm="11106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4109" y="97183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9600" b="1" dirty="0" smtClean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  <a:cs typeface="Arial" charset="0"/>
              </a:rPr>
              <a:t>Вопрос 8</a:t>
            </a:r>
            <a:endParaRPr lang="ru-RU" sz="9600" b="1" dirty="0">
              <a:ln w="900" cmpd="sng">
                <a:solidFill>
                  <a:schemeClr val="tx2">
                    <a:lumMod val="75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4" y="3044280"/>
            <a:ext cx="184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4226" y="2204864"/>
            <a:ext cx="8820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200" b="1" spc="300" dirty="0" smtClean="0">
                <a:ln w="11430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Какой </a:t>
            </a:r>
            <a:r>
              <a:rPr lang="ru-RU" sz="7200" b="1" spc="300" dirty="0">
                <a:ln w="11430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новогодний персонаж не может ходить без метлы? 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7200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943955">
            <a:off x="7596336" y="4948568"/>
            <a:ext cx="1295132" cy="1604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-99392"/>
            <a:ext cx="2309164" cy="2505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9158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645"/>
    </mc:Choice>
    <mc:Fallback>
      <p:transition spd="slow" advTm="11645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4109" y="97183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9600" b="1" dirty="0" smtClean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  <a:cs typeface="Arial" charset="0"/>
              </a:rPr>
              <a:t>Вопрос 9</a:t>
            </a:r>
            <a:endParaRPr lang="ru-RU" sz="9600" b="1" dirty="0">
              <a:ln w="900" cmpd="sng">
                <a:solidFill>
                  <a:schemeClr val="tx2">
                    <a:lumMod val="75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4" y="3044280"/>
            <a:ext cx="184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1644" y="2204864"/>
            <a:ext cx="8820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200" b="1" spc="300" dirty="0" smtClean="0">
                <a:ln w="11430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Какое </a:t>
            </a:r>
            <a:r>
              <a:rPr lang="ru-RU" sz="7200" b="1" spc="300" dirty="0">
                <a:ln w="11430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дерево «приносит» подарки в Новый Год? 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7200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93634" y="5013176"/>
            <a:ext cx="2544581" cy="160025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08520" y="138286"/>
            <a:ext cx="2538955" cy="2905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92890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281"/>
    </mc:Choice>
    <mc:Fallback>
      <p:transition spd="slow" advTm="1028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4108" y="971834"/>
            <a:ext cx="48681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600" b="1" dirty="0" smtClean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  <a:cs typeface="Arial" charset="0"/>
              </a:rPr>
              <a:t>Вопрос 10</a:t>
            </a:r>
            <a:endParaRPr lang="ru-RU" sz="9600" b="1" dirty="0">
              <a:ln w="900" cmpd="sng">
                <a:solidFill>
                  <a:schemeClr val="tx2">
                    <a:lumMod val="75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4" y="3044280"/>
            <a:ext cx="184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0853" y="2333684"/>
            <a:ext cx="8820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200" b="1" spc="300" dirty="0" smtClean="0">
                <a:ln w="11430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Где </a:t>
            </a:r>
            <a:r>
              <a:rPr lang="ru-RU" sz="7200" b="1" spc="300" dirty="0">
                <a:ln w="11430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находится поместье Российского Деда Мороза? 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7200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074703">
            <a:off x="-125911" y="-291287"/>
            <a:ext cx="2445479" cy="3083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0077788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756"/>
    </mc:Choice>
    <mc:Fallback>
      <p:transition spd="slow" advTm="1175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4108" y="971834"/>
            <a:ext cx="49401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600" b="1" dirty="0" smtClean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  <a:cs typeface="Arial" charset="0"/>
              </a:rPr>
              <a:t>Вопрос 11</a:t>
            </a:r>
            <a:endParaRPr lang="ru-RU" sz="9600" b="1" dirty="0">
              <a:ln w="900" cmpd="sng">
                <a:solidFill>
                  <a:schemeClr val="tx2">
                    <a:lumMod val="75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4" y="3044280"/>
            <a:ext cx="184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6097" y="2204864"/>
            <a:ext cx="8820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200" b="1" spc="300" dirty="0" smtClean="0">
                <a:ln w="11430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Как </a:t>
            </a:r>
            <a:r>
              <a:rPr lang="ru-RU" sz="7200" b="1" spc="300" dirty="0">
                <a:ln w="11430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называются новогодние цепочки из цветной бумаги?  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7200" dirty="0">
              <a:solidFill>
                <a:prstClr val="black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224047">
            <a:off x="6557417" y="200919"/>
            <a:ext cx="2774082" cy="1917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84552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236"/>
    </mc:Choice>
    <mc:Fallback>
      <p:transition spd="slow" advTm="11236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4108" y="971834"/>
            <a:ext cx="50121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9600" b="1" dirty="0" smtClean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  <a:cs typeface="Arial" charset="0"/>
              </a:rPr>
              <a:t>Вопрос 12</a:t>
            </a:r>
            <a:endParaRPr lang="ru-RU" sz="9600" b="1" dirty="0">
              <a:ln w="900" cmpd="sng">
                <a:solidFill>
                  <a:schemeClr val="tx2">
                    <a:lumMod val="75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4" y="3044280"/>
            <a:ext cx="184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763" y="2318764"/>
            <a:ext cx="88204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200" b="1" spc="300" dirty="0" smtClean="0">
                <a:ln w="11430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Какой </a:t>
            </a:r>
            <a:r>
              <a:rPr lang="ru-RU" sz="7200" b="1" spc="300" dirty="0">
                <a:ln w="11430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предмет громко разбрасывает конфетти?    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7200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9586894">
            <a:off x="315841" y="331738"/>
            <a:ext cx="1767606" cy="199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6750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831"/>
    </mc:Choice>
    <mc:Fallback>
      <p:transition spd="slow" advTm="10831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72710" y="908720"/>
            <a:ext cx="8691778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  <a:cs typeface="Arial" charset="0"/>
              </a:rPr>
              <a:t>Ответы на вопросы викторины сдавать в школьную библиотеку до </a:t>
            </a:r>
            <a:r>
              <a:rPr lang="ru-RU" sz="7200" b="1" dirty="0" smtClean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Monotype Corsiva" pitchFamily="66" charset="0"/>
                <a:cs typeface="Arial" charset="0"/>
              </a:rPr>
              <a:t>1 декабря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600" b="1" u="dbl" dirty="0" smtClean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  <a:cs typeface="Arial" charset="0"/>
              </a:rPr>
              <a:t>Победителей ждут призы</a:t>
            </a:r>
            <a:endParaRPr lang="ru-RU" sz="6600" b="1" u="dbl" dirty="0">
              <a:ln w="900" cmpd="sng">
                <a:solidFill>
                  <a:schemeClr val="tx2">
                    <a:lumMod val="75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Monotype Corsiva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2702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5617"/>
    </mc:Choice>
    <mc:Fallback>
      <p:transition spd="slow" advTm="1561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1286" y="983261"/>
            <a:ext cx="669674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Monotype Corsiva" pitchFamily="66" charset="0"/>
                <a:cs typeface="Arial" charset="0"/>
              </a:rPr>
              <a:t>Библиотека – филиал №17 ДК «Волжский» МУК ЦБС поздравляет с наступающим</a:t>
            </a:r>
            <a:endParaRPr lang="ru-RU" sz="5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547664" y="5085184"/>
            <a:ext cx="5347939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6600" b="1" spc="300" dirty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Monotype Corsiva" pitchFamily="66" charset="0"/>
                <a:cs typeface="Arial" charset="0"/>
              </a:rPr>
              <a:t>Новым </a:t>
            </a:r>
            <a:r>
              <a:rPr lang="ru-RU" sz="6600" b="1" spc="300" dirty="0" smtClean="0">
                <a:ln w="11430" cmpd="sng">
                  <a:solidFill>
                    <a:srgbClr val="4F81BD">
                      <a:tint val="10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4F81BD">
                        <a:tint val="83000"/>
                        <a:shade val="100000"/>
                        <a:satMod val="200000"/>
                      </a:srgbClr>
                    </a:gs>
                    <a:gs pos="75000">
                      <a:srgbClr val="4F81BD">
                        <a:tint val="100000"/>
                        <a:shade val="50000"/>
                        <a:satMod val="150000"/>
                      </a:srgbClr>
                    </a:gs>
                  </a:gsLst>
                  <a:lin ang="5400000"/>
                </a:gradFill>
                <a:effectLst>
                  <a:glow rad="45500">
                    <a:srgbClr val="4F81BD">
                      <a:satMod val="220000"/>
                      <a:alpha val="35000"/>
                    </a:srgbClr>
                  </a:glow>
                </a:effectLst>
                <a:latin typeface="Monotype Corsiva" pitchFamily="66" charset="0"/>
                <a:cs typeface="Arial" charset="0"/>
              </a:rPr>
              <a:t>Годом!</a:t>
            </a:r>
            <a:endParaRPr lang="ru-RU" sz="6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94441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714"/>
    </mc:Choice>
    <mc:Fallback>
      <p:transition spd="slow" advTm="10714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53424" y="3500017"/>
            <a:ext cx="48245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Monotype Corsiva" pitchFamily="66" charset="0"/>
                <a:cs typeface="Arial" charset="0"/>
              </a:rPr>
              <a:t>Для учащихся 2 – 5 классов</a:t>
            </a:r>
            <a:endParaRPr lang="ru-RU" sz="60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44110" y="1772816"/>
            <a:ext cx="6643165" cy="18928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11700" b="1" dirty="0" smtClean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rgbClr val="4F81BD">
                    <a:satMod val="200000"/>
                    <a:tint val="3000"/>
                  </a:srgbClr>
                </a:solidFill>
                <a:effectLst>
                  <a:glow rad="1016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rgbClr val="4F81BD">
                      <a:satMod val="190000"/>
                      <a:tint val="100000"/>
                      <a:alpha val="74000"/>
                    </a:srgbClr>
                  </a:innerShdw>
                </a:effectLst>
                <a:latin typeface="Monotype Corsiva" pitchFamily="66" charset="0"/>
                <a:cs typeface="Arial" charset="0"/>
              </a:rPr>
              <a:t>Викторина</a:t>
            </a:r>
            <a:endParaRPr lang="ru-RU" sz="11700" b="1" dirty="0">
              <a:ln w="900" cmpd="sng">
                <a:solidFill>
                  <a:schemeClr val="tx2">
                    <a:lumMod val="75000"/>
                    <a:alpha val="55000"/>
                  </a:schemeClr>
                </a:solidFill>
                <a:prstDash val="solid"/>
              </a:ln>
              <a:solidFill>
                <a:srgbClr val="4F81BD">
                  <a:satMod val="200000"/>
                  <a:tint val="3000"/>
                </a:srgbClr>
              </a:solidFill>
              <a:effectLst>
                <a:glow rad="1016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rgbClr val="4F81BD">
                    <a:satMod val="190000"/>
                    <a:tint val="100000"/>
                    <a:alpha val="74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6280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489"/>
    </mc:Choice>
    <mc:Fallback>
      <p:transition spd="slow" advTm="10489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4109" y="97183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9600" b="1" dirty="0" smtClean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  <a:cs typeface="Arial" charset="0"/>
              </a:rPr>
              <a:t>Вопрос 1</a:t>
            </a:r>
            <a:endParaRPr lang="ru-RU" sz="9600" b="1" dirty="0">
              <a:ln w="900" cmpd="sng">
                <a:solidFill>
                  <a:schemeClr val="tx2">
                    <a:lumMod val="75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4" y="3044280"/>
            <a:ext cx="184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33045" y="2333685"/>
            <a:ext cx="8533929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200" b="1" spc="300" dirty="0" smtClean="0">
                <a:ln w="11430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С </a:t>
            </a:r>
            <a:r>
              <a:rPr lang="ru-RU" sz="7200" b="1" spc="300" dirty="0">
                <a:ln w="11430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какого месяца ведет отсчет новый год?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7200" dirty="0">
              <a:solidFill>
                <a:prstClr val="black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4797152"/>
            <a:ext cx="2740158" cy="1466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65510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263"/>
    </mc:Choice>
    <mc:Fallback>
      <p:transition spd="slow" advTm="11263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4109" y="97183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9600" b="1" dirty="0" smtClean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  <a:cs typeface="Arial" charset="0"/>
              </a:rPr>
              <a:t>Вопрос 2</a:t>
            </a:r>
            <a:endParaRPr lang="ru-RU" sz="9600" b="1" dirty="0">
              <a:ln w="900" cmpd="sng">
                <a:solidFill>
                  <a:schemeClr val="tx2">
                    <a:lumMod val="75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4" y="3044280"/>
            <a:ext cx="184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5892" y="2204863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200" b="1" spc="300" dirty="0" smtClean="0">
                <a:ln w="11430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Из </a:t>
            </a:r>
            <a:r>
              <a:rPr lang="ru-RU" sz="7200" b="1" spc="300" dirty="0">
                <a:ln w="11430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чего сделано сердце Снежной Королевы?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7200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433" y="4477320"/>
            <a:ext cx="1654141" cy="1808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30115" y="332932"/>
            <a:ext cx="2376264" cy="2847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2795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067"/>
    </mc:Choice>
    <mc:Fallback>
      <p:transition spd="slow" advTm="11067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4109" y="97183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9600" b="1" dirty="0" smtClean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  <a:cs typeface="Arial" charset="0"/>
              </a:rPr>
              <a:t>Вопрос 3</a:t>
            </a:r>
            <a:endParaRPr lang="ru-RU" sz="9600" b="1" dirty="0">
              <a:ln w="900" cmpd="sng">
                <a:solidFill>
                  <a:schemeClr val="tx2">
                    <a:lumMod val="75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4" y="3044280"/>
            <a:ext cx="184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19672" y="2420888"/>
            <a:ext cx="55081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200" b="1" spc="300" dirty="0" smtClean="0">
                <a:ln w="11430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Что </a:t>
            </a:r>
            <a:r>
              <a:rPr lang="ru-RU" sz="7200" b="1" spc="300" dirty="0">
                <a:ln w="11430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водят вокруг елки?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7200" dirty="0">
              <a:solidFill>
                <a:prstClr val="black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35000"/>
                    </a14:imgEffect>
                    <a14:imgEffect>
                      <a14:brightnessContrast bright="15000" contrast="-2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-866341"/>
            <a:ext cx="1728192" cy="36763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4507181"/>
            <a:ext cx="3658751" cy="185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93093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314"/>
    </mc:Choice>
    <mc:Fallback>
      <p:transition spd="slow" advTm="10314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4109" y="97183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9600" b="1" dirty="0" smtClean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  <a:cs typeface="Arial" charset="0"/>
              </a:rPr>
              <a:t>Вопрос 4</a:t>
            </a:r>
            <a:endParaRPr lang="ru-RU" sz="9600" b="1" dirty="0">
              <a:ln w="900" cmpd="sng">
                <a:solidFill>
                  <a:schemeClr val="tx2">
                    <a:lumMod val="75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4" y="3044280"/>
            <a:ext cx="184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453484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200" b="1" spc="300" dirty="0" smtClean="0">
                <a:ln w="11430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Традиционная </a:t>
            </a:r>
            <a:r>
              <a:rPr lang="ru-RU" sz="7200" b="1" spc="300" dirty="0">
                <a:ln w="11430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елочная макушка?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7200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96109" y="-249769"/>
            <a:ext cx="2579321" cy="27849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177516">
            <a:off x="268931" y="4341774"/>
            <a:ext cx="1349533" cy="21607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9533">
            <a:off x="1835697" y="5287908"/>
            <a:ext cx="1008112" cy="116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828522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331"/>
    </mc:Choice>
    <mc:Fallback>
      <p:transition spd="slow" advTm="1033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4109" y="97183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9600" b="1" dirty="0" smtClean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  <a:cs typeface="Arial" charset="0"/>
              </a:rPr>
              <a:t>Вопрос 4</a:t>
            </a:r>
            <a:endParaRPr lang="ru-RU" sz="9600" b="1" dirty="0">
              <a:ln w="900" cmpd="sng">
                <a:solidFill>
                  <a:schemeClr val="tx2">
                    <a:lumMod val="75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4" y="3044280"/>
            <a:ext cx="184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333685"/>
            <a:ext cx="849694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200" b="1" spc="300" dirty="0" smtClean="0">
                <a:ln w="11430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Сколько </a:t>
            </a:r>
            <a:r>
              <a:rPr lang="ru-RU" sz="7200" b="1" spc="300" dirty="0">
                <a:ln w="11430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лучиков у снежинки?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7200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1259763">
            <a:off x="127229" y="3769045"/>
            <a:ext cx="2641119" cy="26411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8463" y="-33656"/>
            <a:ext cx="1512168" cy="2352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87439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249"/>
    </mc:Choice>
    <mc:Fallback>
      <p:transition spd="slow" advTm="10249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24109" y="97183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9600" b="1" dirty="0" smtClean="0">
                <a:ln w="900" cmpd="sng">
                  <a:solidFill>
                    <a:schemeClr val="tx2">
                      <a:lumMod val="75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Monotype Corsiva" pitchFamily="66" charset="0"/>
                <a:cs typeface="Arial" charset="0"/>
              </a:rPr>
              <a:t>Вопрос 5</a:t>
            </a:r>
            <a:endParaRPr lang="ru-RU" sz="9600" b="1" dirty="0">
              <a:ln w="900" cmpd="sng">
                <a:solidFill>
                  <a:schemeClr val="tx2">
                    <a:lumMod val="75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479634" y="3044280"/>
            <a:ext cx="18473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4400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5892" y="2333684"/>
            <a:ext cx="849694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7200" b="1" spc="300" dirty="0" smtClean="0">
                <a:ln w="11430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Кто </a:t>
            </a:r>
            <a:r>
              <a:rPr lang="ru-RU" sz="7200" b="1" spc="300" dirty="0">
                <a:ln w="11430" cmpd="sng">
                  <a:solidFill>
                    <a:schemeClr val="accent1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Arial" charset="0"/>
              </a:rPr>
              <a:t>помогает делать добрые дела Деду Морозу?    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7200" dirty="0">
              <a:solidFill>
                <a:prstClr val="black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32982">
            <a:off x="59579" y="4277304"/>
            <a:ext cx="1949967" cy="2415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60748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964"/>
    </mc:Choice>
    <mc:Fallback>
      <p:transition spd="slow" advTm="10964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Другая 1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81BD"/>
      </a:hlink>
      <a:folHlink>
        <a:srgbClr val="4F81BD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</TotalTime>
  <Words>167</Words>
  <Application>Microsoft Office PowerPoint</Application>
  <PresentationFormat>Экран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презентации</dc:title>
  <dc:creator>Шаблон Фокиной Л. П.</dc:creator>
  <cp:lastModifiedBy>Хрущева</cp:lastModifiedBy>
  <cp:revision>56</cp:revision>
  <dcterms:created xsi:type="dcterms:W3CDTF">2014-07-06T18:18:01Z</dcterms:created>
  <dcterms:modified xsi:type="dcterms:W3CDTF">2016-11-18T16:02:05Z</dcterms:modified>
</cp:coreProperties>
</file>