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8695F-8EB0-4E42-93ED-F3B46F74978F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B7C85-D4E8-4F4E-BDD7-28EC67A38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6F9DA7-9415-4402-9F50-805FAA8AFFC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148D8B-56BA-45B9-86AE-795DAF9468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F47D4-B308-407A-9231-516E2B3C84D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9DAD-046C-4B93-856F-7BB628EE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0" y="174625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0" y="-346075"/>
            <a:ext cx="37084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>
                <a:ea typeface="Calibri" pitchFamily="34" charset="0"/>
                <a:cs typeface="Times New Roman" pitchFamily="18" charset="0"/>
              </a:rPr>
              <a:t>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6" name="Rectangle 18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white">
          <a:xfrm>
            <a:off x="1939925" y="2824163"/>
            <a:ext cx="252413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F8F8F8"/>
                </a:solidFill>
              </a:rPr>
              <a:t>t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00125" y="155575"/>
            <a:ext cx="72151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</a:rPr>
              <a:t>Традиционные памятные, патриотические и гражданские акции, организационные и информационные мероприятия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8688" y="857250"/>
            <a:ext cx="7993062" cy="0"/>
          </a:xfrm>
          <a:prstGeom prst="line">
            <a:avLst/>
          </a:prstGeom>
          <a:ln>
            <a:head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8394701" y="606425"/>
            <a:ext cx="785812" cy="1587"/>
          </a:xfrm>
          <a:prstGeom prst="line">
            <a:avLst/>
          </a:prstGeom>
          <a:ln>
            <a:head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85750" y="1071563"/>
          <a:ext cx="8572500" cy="5406390"/>
        </p:xfrm>
        <a:graphic>
          <a:graphicData uri="http://schemas.openxmlformats.org/drawingml/2006/table">
            <a:tbl>
              <a:tblPr/>
              <a:tblGrid>
                <a:gridCol w="642938"/>
                <a:gridCol w="4214812"/>
                <a:gridCol w="1857375"/>
                <a:gridCol w="1857375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№ пп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мероприятий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Срок исполнения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Место проведения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Почетного караула Пост № 1 у Огня Славы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февраль-июнь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Волжский парк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и проведение экскурсий (автобусных и пешеходных) для учащихся образовательных организаций «Рыбинск и рыбинцы в годы Великой Отечественной войны»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2017г.</a:t>
                      </a:r>
                    </a:p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 заявкам ОО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город Рыбинск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и проведение городского финала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военно-спортивной игры «Победа» среди учащихся общеобразовательных организаций городского округа город Рыбинск, посвященного Победе в ВОв войне 1941-1945 гг.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 – 28 апреля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город Рыбинск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и проведение весенней поверки поисковых отрядов Ярославской области «Вахта Памяти - 2017»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апрель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город Рыбинск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5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и проведение патриотических акций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5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«Георгиевская ленточка», «Бессмертный полк»,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5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«Троллейбус Победы»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апрель-май </a:t>
                      </a:r>
                    </a:p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город Рыбинск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и проведение праздничного шествия школ микрорайона №№ 6, 20, 32, 44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Митинг у мемориала «Во имя жизни на земле» 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4-5 мая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Юбилейная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пр. генерала Батова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ул. М.Горького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Торжественное мероприятие «Мы помним!»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 мая 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Пл. ДК «Вымпел»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Митинг  «Во имя жизни на земле»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 мая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Пл. ДК «Волжский»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Торжественное мероприятие «И помнит мир спасённый»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 мая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КДК «Переборы»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" name="Picture 5" descr="Coat of Arms of Rybinsk (Yaroslavl oblast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57626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0" y="174625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0" y="-346075"/>
            <a:ext cx="37084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>
                <a:ea typeface="Calibri" pitchFamily="34" charset="0"/>
                <a:cs typeface="Times New Roman" pitchFamily="18" charset="0"/>
              </a:rPr>
              <a:t>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0" name="Rectangle 18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white">
          <a:xfrm>
            <a:off x="1939925" y="2824163"/>
            <a:ext cx="252413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F8F8F8"/>
                </a:solidFill>
              </a:rPr>
              <a:t>t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00125" y="155575"/>
            <a:ext cx="7215188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+mj-lt"/>
              </a:rPr>
              <a:t>Традиционные памятные, патриотические и гражданские акции, организационные и информационные мероприятия</a:t>
            </a:r>
            <a:endParaRPr lang="ru-RU" sz="20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8688" y="857250"/>
            <a:ext cx="7993062" cy="0"/>
          </a:xfrm>
          <a:prstGeom prst="line">
            <a:avLst/>
          </a:prstGeom>
          <a:ln>
            <a:head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8394701" y="606425"/>
            <a:ext cx="785812" cy="1587"/>
          </a:xfrm>
          <a:prstGeom prst="line">
            <a:avLst/>
          </a:prstGeom>
          <a:ln>
            <a:head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85750" y="1143000"/>
          <a:ext cx="8572500" cy="3486150"/>
        </p:xfrm>
        <a:graphic>
          <a:graphicData uri="http://schemas.openxmlformats.org/drawingml/2006/table">
            <a:tbl>
              <a:tblPr/>
              <a:tblGrid>
                <a:gridCol w="642938"/>
                <a:gridCol w="4286250"/>
                <a:gridCol w="1785937"/>
                <a:gridCol w="1857375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мероприятий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Срок исполнения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Место проведения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Митинг «Спасибо деду за Победу!»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 мая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Площадь ДК «Слип»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и проведение военно – спортивных соревнований  «Призывники России», «Пламя Победы»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май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в\ч 18401-Е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Рыбинский АСК ДОСААФ (аэродром пос. Кстово)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5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и проведение праздничных мероприятий в учреждениях культуры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май 2017г.</a:t>
                      </a:r>
                    </a:p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 отдельному плану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учреждения культуры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Вручение памятных сувениров ветеранам Великой Отечественной войны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апрель-май</a:t>
                      </a:r>
                    </a:p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 отдельному плану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5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Вручение персональных поздравлений Президента Российской Федерации и Губернатора Ярославской области ветеранам 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 месту жительства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публикации  тематических информационных материалов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СМИ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Праздничное оформление города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апрель 2017г.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город Рыбинск</a:t>
                      </a:r>
                    </a:p>
                  </a:txBody>
                  <a:tcPr marL="21415" marR="21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71500" y="5072063"/>
            <a:ext cx="828675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r">
              <a:buFontTx/>
              <a:buBlip>
                <a:blip r:embed="rId3"/>
              </a:buBlip>
              <a:defRPr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Управление культуры; департамент образования; департамент по физической культуре, спорту и молодёжной политике; департамент по социальной защите населения</a:t>
            </a:r>
          </a:p>
          <a:p>
            <a:pPr marL="342900" indent="-342900" algn="r">
              <a:buFontTx/>
              <a:buBlip>
                <a:blip r:embed="rId3"/>
              </a:buBlip>
              <a:defRPr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Департамент архитектуры и градостроительства</a:t>
            </a:r>
          </a:p>
          <a:p>
            <a:pPr marL="342900" indent="-342900" algn="r">
              <a:buFontTx/>
              <a:buBlip>
                <a:blip r:embed="rId3"/>
              </a:buBlip>
              <a:defRPr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Пресс-служба</a:t>
            </a:r>
          </a:p>
          <a:p>
            <a:pPr marL="342900" indent="-342900" algn="r">
              <a:buFontTx/>
              <a:buBlip>
                <a:blip r:embed="rId3"/>
              </a:buBlip>
              <a:defRPr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Общественные организации, предприятия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403</Words>
  <Application>Microsoft Office PowerPoint</Application>
  <PresentationFormat>Экран (4:3)</PresentationFormat>
  <Paragraphs>112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Хрущева</dc:creator>
  <cp:lastModifiedBy>Хрущева</cp:lastModifiedBy>
  <cp:revision>2</cp:revision>
  <dcterms:created xsi:type="dcterms:W3CDTF">2017-04-05T16:26:20Z</dcterms:created>
  <dcterms:modified xsi:type="dcterms:W3CDTF">2017-04-05T16:30:45Z</dcterms:modified>
</cp:coreProperties>
</file>