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2" r:id="rId5"/>
    <p:sldId id="261" r:id="rId6"/>
    <p:sldId id="264" r:id="rId7"/>
    <p:sldId id="259" r:id="rId8"/>
    <p:sldId id="266" r:id="rId9"/>
    <p:sldId id="258" r:id="rId10"/>
    <p:sldId id="267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893CAA4-3FC0-4834-87D6-8A4E79985E2A}">
          <p14:sldIdLst>
            <p14:sldId id="257"/>
            <p14:sldId id="256"/>
            <p14:sldId id="263"/>
            <p14:sldId id="262"/>
            <p14:sldId id="261"/>
            <p14:sldId id="264"/>
            <p14:sldId id="259"/>
            <p14:sldId id="266"/>
            <p14:sldId id="258"/>
            <p14:sldId id="267"/>
            <p14:sldId id="268"/>
          </p14:sldIdLst>
        </p14:section>
        <p14:section name="Раздел без заголовка" id="{2245A1EA-B47E-490E-8A50-08342D5937B2}">
          <p14:sldIdLst>
            <p14:sldId id="269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678"/>
    <a:srgbClr val="A7D6E3"/>
    <a:srgbClr val="87C7D9"/>
    <a:srgbClr val="8A0000"/>
    <a:srgbClr val="FF8B8B"/>
    <a:srgbClr val="B07BD7"/>
    <a:srgbClr val="D1B2E8"/>
    <a:srgbClr val="C39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rgbClr val="A7D6E3"/>
          </a:solidFill>
          <a:ln w="38100" cap="rnd">
            <a:solidFill>
              <a:schemeClr val="accent5">
                <a:lumMod val="20000"/>
                <a:lumOff val="80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266678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enterimc.ru/wp-content/uploads/2020/02/10120.pd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ga-talant.com/school" TargetMode="External"/><Relationship Id="rId2" Type="http://schemas.openxmlformats.org/officeDocument/2006/relationships/hyperlink" Target="https://www.yaklass.ru/webinars/vebinary/funkcionalnaya-gramotnost-razvitie-estestvennonauchnoj-gramotnosti-v-nachalnoj-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guide" TargetMode="External"/><Relationship Id="rId2" Type="http://schemas.openxmlformats.org/officeDocument/2006/relationships/hyperlink" Target="https://resh.edu.ru/abou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hyperlink" Target="http://centeroko.ru/pisa18/pisa2018_ml.html" TargetMode="External"/><Relationship Id="rId7" Type="http://schemas.openxmlformats.org/officeDocument/2006/relationships/hyperlink" Target="http://centeroko.ru/pisa18/pisa2018_web.html" TargetMode="External"/><Relationship Id="rId12" Type="http://schemas.openxmlformats.org/officeDocument/2006/relationships/image" Target="../media/image11.png"/><Relationship Id="rId2" Type="http://schemas.openxmlformats.org/officeDocument/2006/relationships/hyperlink" Target="http://centeroko.ru/pisa18/pisa2018_rl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enteroko.ru/pisa18/pisa2018_gc.html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://centeroko.ru/pisa18/pisa2018_fl.html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centeroko.ru/pisa18/pisa2018_sl.html" TargetMode="Externa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enteroko.ru/pisa18/pisa2018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76672"/>
            <a:ext cx="7488832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Функциональная грамотность  – один из главных результатов образования и  ориентации в мире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профессий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90328" y="1988840"/>
            <a:ext cx="7488832" cy="19082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«Функционально грамотный человек —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отношений». </a:t>
            </a:r>
            <a:endParaRPr lang="ru-RU" sz="2000" dirty="0" smtClean="0"/>
          </a:p>
          <a:p>
            <a:pPr algn="r"/>
            <a:r>
              <a:rPr lang="ru-RU" dirty="0" smtClean="0"/>
              <a:t>А.А. Леонтьев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0328" y="4030799"/>
            <a:ext cx="7488832" cy="22159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dirty="0" smtClean="0"/>
              <a:t>«Функциональная </a:t>
            </a:r>
            <a:r>
              <a:rPr lang="ru-RU" sz="2000" dirty="0"/>
              <a:t>грамотность сегодня – это базовое образование личности, … Ребенок … должен обладать: готовностью успешно взаимодействовать с изменяющимся окружающим миром …; возможностью решать различные (в том числе нестандартные) учебные и жизненные задачи, …; способностью строить социальные отношения …; совокупностью рефлексивных </a:t>
            </a:r>
            <a:r>
              <a:rPr lang="ru-RU" sz="2000" dirty="0" smtClean="0"/>
              <a:t>умений». </a:t>
            </a:r>
          </a:p>
          <a:p>
            <a:pPr algn="r"/>
            <a:r>
              <a:rPr lang="ru-RU" dirty="0"/>
              <a:t>Виноградова Н.Ф.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7488832" cy="38042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28575" indent="443230" algn="just">
              <a:lnSpc>
                <a:spcPct val="134000"/>
              </a:lnSpc>
              <a:spcAft>
                <a:spcPts val="395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Электронный сборник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«Примеры открытых заданий PISA по читательской, математической, естественнонаучной, финансовой грамотности и заданий по совместному решению задач» С. 81 - 100. (Перевод: Санкт-Петербургское государственное бюджетное нетиповое образовательное учреждение «Центр регионального и международного сотрудничества» Редакция: Государственное бюджетное учреждение дополнительного профессионального образования «Санкт-Петербургский центр оценки качества образования и информационных технологий») [Электронный ресурс] // URL: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centerimc.ru/wp-content/uploads/2020/02/10120.pdf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8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7560840" cy="23748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59410" marR="28575" indent="443230" algn="just">
              <a:lnSpc>
                <a:spcPct val="112000"/>
              </a:lnSpc>
              <a:spcAft>
                <a:spcPts val="50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заданий для оценки финансовой грамотности:  </a:t>
            </a:r>
          </a:p>
          <a:p>
            <a:pPr marL="342900" marR="28575" lvl="0" indent="-342900" algn="just" fontAlgn="base">
              <a:lnSpc>
                <a:spcPct val="112000"/>
              </a:lnSpc>
              <a:spcAft>
                <a:spcPts val="55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Содержательная область,  </a:t>
            </a:r>
          </a:p>
          <a:p>
            <a:pPr marL="342900" marR="28575" lvl="0" indent="-342900" algn="just" fontAlgn="base">
              <a:lnSpc>
                <a:spcPct val="151000"/>
              </a:lnSpc>
              <a:spcAft>
                <a:spcPts val="2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Оцениваемые компетенции (познавательные умения, действия и стратегии), контекст,  </a:t>
            </a:r>
          </a:p>
          <a:p>
            <a:pPr marL="342900" marR="28575" lvl="0" indent="-342900" algn="just" fontAlgn="base">
              <a:lnSpc>
                <a:spcPct val="112000"/>
              </a:lnSpc>
              <a:spcAft>
                <a:spcPts val="48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сложности,  </a:t>
            </a:r>
          </a:p>
          <a:p>
            <a:pPr marL="342900" marR="28575" lvl="0" indent="-342900" algn="just" fontAlgn="base">
              <a:lnSpc>
                <a:spcPct val="112000"/>
              </a:lnSpc>
              <a:spcAft>
                <a:spcPts val="87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Формат ответа. </a:t>
            </a:r>
          </a:p>
        </p:txBody>
      </p:sp>
    </p:spTree>
    <p:extLst>
      <p:ext uri="{BB962C8B-B14F-4D97-AF65-F5344CB8AC3E}">
        <p14:creationId xmlns:p14="http://schemas.microsoft.com/office/powerpoint/2010/main" val="2177676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268760"/>
            <a:ext cx="7488832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ru-RU" u="sng" dirty="0" smtClean="0">
              <a:solidFill>
                <a:srgbClr val="00AEEF"/>
              </a:solidFill>
              <a:latin typeface="inherit"/>
              <a:hlinkClick r:id="rId2"/>
            </a:endParaRPr>
          </a:p>
          <a:p>
            <a:r>
              <a:rPr lang="ru-RU" u="sng" dirty="0" err="1" smtClean="0">
                <a:solidFill>
                  <a:srgbClr val="00AEEF"/>
                </a:solidFill>
                <a:latin typeface="inherit"/>
                <a:hlinkClick r:id="rId2"/>
              </a:rPr>
              <a:t>Вебинары</a:t>
            </a:r>
            <a:r>
              <a:rPr lang="ru-RU" u="sng" dirty="0" smtClean="0">
                <a:solidFill>
                  <a:srgbClr val="00AEEF"/>
                </a:solidFill>
                <a:latin typeface="inherit"/>
                <a:hlinkClick r:id="rId2"/>
              </a:rPr>
              <a:t> </a:t>
            </a:r>
            <a:r>
              <a:rPr lang="ru-RU" u="sng" dirty="0" err="1" smtClean="0">
                <a:solidFill>
                  <a:srgbClr val="00AEEF"/>
                </a:solidFill>
                <a:latin typeface="inherit"/>
                <a:hlinkClick r:id="rId2"/>
              </a:rPr>
              <a:t>Якласс</a:t>
            </a:r>
            <a:r>
              <a:rPr lang="ru-RU" u="sng" dirty="0" smtClean="0">
                <a:solidFill>
                  <a:srgbClr val="00AEEF"/>
                </a:solidFill>
                <a:latin typeface="inherit"/>
                <a:hlinkClick r:id="rId2"/>
              </a:rPr>
              <a:t> </a:t>
            </a:r>
            <a:endParaRPr lang="ru-RU" u="sng" dirty="0">
              <a:solidFill>
                <a:srgbClr val="00AEEF"/>
              </a:solidFill>
              <a:latin typeface="inherit"/>
              <a:hlinkClick r:id="rId2"/>
            </a:endParaRPr>
          </a:p>
          <a:p>
            <a:endParaRPr lang="ru-RU" u="sng" dirty="0" smtClean="0">
              <a:solidFill>
                <a:srgbClr val="00AEEF"/>
              </a:solidFill>
              <a:latin typeface="inherit"/>
              <a:hlinkClick r:id="rId2"/>
            </a:endParaRPr>
          </a:p>
          <a:p>
            <a:endParaRPr lang="ru-RU" u="sng" dirty="0">
              <a:solidFill>
                <a:srgbClr val="00AEEF"/>
              </a:solidFill>
              <a:latin typeface="inherit"/>
              <a:hlinkClick r:id="rId2"/>
            </a:endParaRPr>
          </a:p>
          <a:p>
            <a:r>
              <a:rPr lang="ru-RU" u="sng" dirty="0" smtClean="0">
                <a:solidFill>
                  <a:srgbClr val="00AEEF"/>
                </a:solidFill>
                <a:latin typeface="inherit"/>
                <a:hlinkClick r:id="rId2"/>
              </a:rPr>
              <a:t>«</a:t>
            </a:r>
            <a:r>
              <a:rPr lang="ru-RU" u="sng" dirty="0">
                <a:solidFill>
                  <a:srgbClr val="00AEEF"/>
                </a:solidFill>
                <a:latin typeface="inherit"/>
                <a:hlinkClick r:id="rId2"/>
              </a:rPr>
              <a:t>Функциональная грамотность. Развитие естественнонаучной грамотности в начальной школе: первые шаги»</a:t>
            </a:r>
            <a:endParaRPr lang="ru-RU" dirty="0">
              <a:latin typeface="inherit"/>
            </a:endParaRPr>
          </a:p>
          <a:p>
            <a:r>
              <a:rPr lang="ru-RU" dirty="0">
                <a:solidFill>
                  <a:srgbClr val="4E4E3F"/>
                </a:solidFill>
                <a:latin typeface="Open Sans" panose="020B0606030504020204" pitchFamily="34" charset="0"/>
              </a:rPr>
              <a:t>Дата и время проведения: 14 мая 2021 года в 15:00 (</a:t>
            </a:r>
            <a:r>
              <a:rPr lang="ru-RU" dirty="0" err="1">
                <a:solidFill>
                  <a:srgbClr val="4E4E3F"/>
                </a:solidFill>
                <a:latin typeface="Open Sans" panose="020B0606030504020204" pitchFamily="34" charset="0"/>
              </a:rPr>
              <a:t>мск</a:t>
            </a:r>
            <a:r>
              <a:rPr lang="ru-RU" dirty="0" smtClean="0">
                <a:solidFill>
                  <a:srgbClr val="4E4E3F"/>
                </a:solidFill>
                <a:latin typeface="Open Sans" panose="020B0606030504020204" pitchFamily="34" charset="0"/>
              </a:rPr>
              <a:t>)</a:t>
            </a:r>
          </a:p>
          <a:p>
            <a:endParaRPr lang="ru-RU" b="0" i="0" dirty="0">
              <a:solidFill>
                <a:srgbClr val="4E4E3F"/>
              </a:solidFill>
              <a:effectLst/>
              <a:latin typeface="Open Sans" panose="020B0606030504020204" pitchFamily="34" charset="0"/>
            </a:endParaRPr>
          </a:p>
          <a:p>
            <a:endParaRPr lang="ru-RU" dirty="0" smtClean="0">
              <a:solidFill>
                <a:srgbClr val="4E4E3F"/>
              </a:solidFill>
              <a:latin typeface="Open Sans" panose="020B0606030504020204" pitchFamily="34" charset="0"/>
            </a:endParaRPr>
          </a:p>
          <a:p>
            <a:endParaRPr lang="ru-RU" b="0" i="0" dirty="0">
              <a:solidFill>
                <a:srgbClr val="4E4E3F"/>
              </a:solidFill>
              <a:effectLst/>
              <a:latin typeface="Open Sans" panose="020B0606030504020204" pitchFamily="34" charset="0"/>
            </a:endParaRPr>
          </a:p>
          <a:p>
            <a:endParaRPr lang="ru-RU" dirty="0" smtClean="0">
              <a:solidFill>
                <a:srgbClr val="4E4E3F"/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rgbClr val="4E4E3F"/>
                </a:solidFill>
                <a:latin typeface="Open Sans" panose="020B0606030504020204" pitchFamily="34" charset="0"/>
                <a:hlinkClick r:id="rId3"/>
              </a:rPr>
              <a:t>https://</a:t>
            </a:r>
            <a:r>
              <a:rPr lang="en-US" dirty="0" smtClean="0">
                <a:solidFill>
                  <a:srgbClr val="4E4E3F"/>
                </a:solidFill>
                <a:latin typeface="Open Sans" panose="020B0606030504020204" pitchFamily="34" charset="0"/>
                <a:hlinkClick r:id="rId3"/>
              </a:rPr>
              <a:t>mega-talant.com/school</a:t>
            </a:r>
            <a:endParaRPr lang="ru-RU" dirty="0" smtClean="0">
              <a:solidFill>
                <a:srgbClr val="4E4E3F"/>
              </a:solidFill>
              <a:latin typeface="Open Sans" panose="020B0606030504020204" pitchFamily="34" charset="0"/>
            </a:endParaRPr>
          </a:p>
          <a:p>
            <a:r>
              <a:rPr lang="ru-RU" dirty="0" smtClean="0">
                <a:solidFill>
                  <a:srgbClr val="4E4E3F"/>
                </a:solidFill>
                <a:latin typeface="Open Sans" panose="020B0606030504020204" pitchFamily="34" charset="0"/>
              </a:rPr>
              <a:t>Функциональная грамотность сегодня: сложно, трудно -  все возможно. </a:t>
            </a:r>
          </a:p>
          <a:p>
            <a:endParaRPr lang="ru-RU" b="0" i="0" dirty="0">
              <a:solidFill>
                <a:srgbClr val="4E4E3F"/>
              </a:solidFill>
              <a:effectLst/>
              <a:latin typeface="Open Sans" panose="020B0606030504020204" pitchFamily="34" charset="0"/>
            </a:endParaRPr>
          </a:p>
          <a:p>
            <a:endParaRPr lang="ru-RU" b="0" i="0" dirty="0">
              <a:solidFill>
                <a:srgbClr val="4E4E3F"/>
              </a:solidFill>
              <a:effectLst/>
              <a:latin typeface="Open Sans" panose="020B0606030504020204" pitchFamily="34" charset="0"/>
            </a:endParaRPr>
          </a:p>
        </p:txBody>
      </p:sp>
      <p:pic>
        <p:nvPicPr>
          <p:cNvPr id="3076" name="Picture 4" descr="ЦРТ «Мега-Талант» - олимпиады и конкур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30917"/>
            <a:ext cx="1485900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1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7416824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</a:rPr>
              <a:t>ДЛЯ ОЗНАКОМЛЕНИЯ</a:t>
            </a:r>
            <a:r>
              <a:rPr lang="ru-RU" dirty="0" smtClean="0">
                <a:solidFill>
                  <a:srgbClr val="2C2D2E"/>
                </a:solidFill>
                <a:latin typeface="Times New Roman" panose="02020603050405020304" pitchFamily="18" charset="0"/>
              </a:rPr>
              <a:t>!</a:t>
            </a:r>
            <a:endParaRPr lang="ru-RU" dirty="0" smtClean="0">
              <a:solidFill>
                <a:srgbClr val="2C2D2E"/>
              </a:solidFill>
              <a:latin typeface="Arial" panose="020B0604020202020204" pitchFamily="34" charset="0"/>
            </a:endParaRPr>
          </a:p>
          <a:p>
            <a:endParaRPr lang="ru-RU" b="1" dirty="0">
              <a:solidFill>
                <a:srgbClr val="2C2D2E"/>
              </a:solidFill>
              <a:latin typeface="Arial" panose="020B0604020202020204" pitchFamily="34" charset="0"/>
            </a:endParaRPr>
          </a:p>
          <a:p>
            <a:r>
              <a:rPr lang="ru-RU" b="1" dirty="0" err="1" smtClean="0">
                <a:solidFill>
                  <a:srgbClr val="2C2D2E"/>
                </a:solidFill>
                <a:latin typeface="Times New Roman" panose="02020603050405020304" pitchFamily="18" charset="0"/>
              </a:rPr>
              <a:t>Видеопособия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</a:rPr>
              <a:t>  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https://</a:t>
            </a:r>
            <a:r>
              <a:rPr lang="ru-RU" u="sng" dirty="0" smtClean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resh.edu.ru/about</a:t>
            </a:r>
            <a:endParaRPr lang="ru-RU" u="sng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endParaRPr lang="ru-RU" dirty="0" smtClean="0">
              <a:solidFill>
                <a:srgbClr val="2C2D2E"/>
              </a:solidFill>
              <a:latin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2C2D2E"/>
                </a:solidFill>
                <a:latin typeface="Times New Roman" panose="02020603050405020304" pitchFamily="18" charset="0"/>
              </a:rPr>
              <a:t>ГИД 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</a:rPr>
              <a:t>по РЭШ 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ru-RU" u="sng" dirty="0" smtClean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resh.edu.ru/guide</a:t>
            </a:r>
            <a:endParaRPr lang="ru-RU" u="sng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67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4220" y="260648"/>
            <a:ext cx="7416824" cy="35040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28575" indent="443230" algn="ctr">
              <a:lnSpc>
                <a:spcPct val="112000"/>
              </a:lnSpc>
              <a:spcAft>
                <a:spcPts val="805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PISA: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575" indent="443230" algn="just">
              <a:lnSpc>
                <a:spcPct val="112000"/>
              </a:lnSpc>
              <a:spcAft>
                <a:spcPts val="805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Обладают ли учащиеся 15-летнего возраста, получившие обязательное общее образование, знаниями и умениями, необходимыми им для полноценного функционирования в современном обществе, т.е. для решения широкого диапазона задач в различных сферах человеческой деятельности, общения и социальных отношений?».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4220" y="3933056"/>
            <a:ext cx="7416824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исследовании PISA в качестве основных содержательных составляющих функциональной грамотности выделены шесть: математическая грамотность, читательская грамотность, естественнонаучная грамотность, финансовая грамотность, глобальные компетенции и креативное мышление.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8045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620688"/>
            <a:ext cx="7560840" cy="5472608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6948264" y="4725144"/>
            <a:ext cx="1944216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Креативное мышление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1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49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836712"/>
            <a:ext cx="748883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1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404664"/>
            <a:ext cx="7560840" cy="39258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28575" indent="443230" algn="just">
              <a:lnSpc>
                <a:spcPct val="150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исследовании PISA-2012 принимали участие 15-летние граждане из 18 стран. Российские школьники показали 10 –й результат среди 18 стран. Всего в 2012 году в исследовании PISA  участвовали школьники из 227 образовательных организаций из 42 субъектов РФ.  </a:t>
            </a:r>
          </a:p>
          <a:p>
            <a:pPr marR="28575" indent="443230" algn="just">
              <a:lnSpc>
                <a:spcPct val="112000"/>
              </a:lnSpc>
              <a:spcAft>
                <a:spcPts val="39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исследовании PISA-2018 среди 79 участников Российская Федерация заняла 33 место по естественнонаучной грамотности, 30 место по математической грамотности, 31 место по читательской грамотности. Результаты Российской Федерации по финансовой грамотности в исследовании PISA-2018 улучшились на 9 баллов относительно исследования 2012 года. В целом, российские обучающиеся показали результаты, сопоставимые со странами ОЭСР. </a:t>
            </a:r>
          </a:p>
        </p:txBody>
      </p:sp>
    </p:spTree>
    <p:extLst>
      <p:ext uri="{BB962C8B-B14F-4D97-AF65-F5344CB8AC3E}">
        <p14:creationId xmlns:p14="http://schemas.microsoft.com/office/powerpoint/2010/main" val="10027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498"/>
          <p:cNvPicPr/>
          <p:nvPr/>
        </p:nvPicPr>
        <p:blipFill>
          <a:blip r:embed="rId2"/>
          <a:stretch>
            <a:fillRect/>
          </a:stretch>
        </p:blipFill>
        <p:spPr>
          <a:xfrm>
            <a:off x="1475656" y="116632"/>
            <a:ext cx="7324308" cy="4032448"/>
          </a:xfrm>
          <a:prstGeom prst="rect">
            <a:avLst/>
          </a:prstGeom>
        </p:spPr>
      </p:pic>
      <p:pic>
        <p:nvPicPr>
          <p:cNvPr id="2" name="Picture 7510"/>
          <p:cNvPicPr/>
          <p:nvPr/>
        </p:nvPicPr>
        <p:blipFill>
          <a:blip r:embed="rId3"/>
          <a:stretch>
            <a:fillRect/>
          </a:stretch>
        </p:blipFill>
        <p:spPr>
          <a:xfrm>
            <a:off x="1508478" y="3573016"/>
            <a:ext cx="729148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0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7624" y="404664"/>
            <a:ext cx="7797117" cy="59766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5304918"/>
            <a:ext cx="7797117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92879"/>
              </p:ext>
            </p:extLst>
          </p:nvPr>
        </p:nvGraphicFramePr>
        <p:xfrm>
          <a:off x="1331640" y="476672"/>
          <a:ext cx="7416824" cy="5184575"/>
        </p:xfrm>
        <a:graphic>
          <a:graphicData uri="http://schemas.openxmlformats.org/drawingml/2006/table">
            <a:tbl>
              <a:tblPr/>
              <a:tblGrid>
                <a:gridCol w="1038355">
                  <a:extLst>
                    <a:ext uri="{9D8B030D-6E8A-4147-A177-3AD203B41FA5}">
                      <a16:colId xmlns:a16="http://schemas.microsoft.com/office/drawing/2014/main" val="2433049126"/>
                    </a:ext>
                  </a:extLst>
                </a:gridCol>
                <a:gridCol w="6378469">
                  <a:extLst>
                    <a:ext uri="{9D8B030D-6E8A-4147-A177-3AD203B41FA5}">
                      <a16:colId xmlns:a16="http://schemas.microsoft.com/office/drawing/2014/main" val="232189399"/>
                    </a:ext>
                  </a:extLst>
                </a:gridCol>
              </a:tblGrid>
              <a:tr h="768966">
                <a:tc>
                  <a:txBody>
                    <a:bodyPr/>
                    <a:lstStyle/>
                    <a:p>
                      <a:endParaRPr lang="ru-R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i="1" u="sng" dirty="0">
                          <a:solidFill>
                            <a:srgbClr val="78960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Оценка читательской грамотности</a:t>
                      </a:r>
                      <a:endParaRPr lang="ru-RU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719450"/>
                  </a:ext>
                </a:extLst>
              </a:tr>
              <a:tr h="768966">
                <a:tc>
                  <a:txBody>
                    <a:bodyPr/>
                    <a:lstStyle/>
                    <a:p>
                      <a:endParaRPr lang="ru-R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i="1" u="sng">
                          <a:solidFill>
                            <a:srgbClr val="78960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Оценка математической грамотности</a:t>
                      </a:r>
                      <a:endParaRPr lang="ru-RU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17226"/>
                  </a:ext>
                </a:extLst>
              </a:tr>
              <a:tr h="1339745">
                <a:tc>
                  <a:txBody>
                    <a:bodyPr/>
                    <a:lstStyle/>
                    <a:p>
                      <a:endParaRPr lang="ru-R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i="1" u="sng" dirty="0">
                          <a:solidFill>
                            <a:srgbClr val="78960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Оценка естественно-научной грамотности</a:t>
                      </a:r>
                      <a:endParaRPr lang="ru-RU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763929"/>
                  </a:ext>
                </a:extLst>
              </a:tr>
              <a:tr h="768966">
                <a:tc>
                  <a:txBody>
                    <a:bodyPr/>
                    <a:lstStyle/>
                    <a:p>
                      <a:endParaRPr lang="ru-R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i="1" u="sng" dirty="0">
                          <a:solidFill>
                            <a:srgbClr val="78960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Оценка финансовой грамотности</a:t>
                      </a:r>
                      <a:endParaRPr lang="ru-RU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99315"/>
                  </a:ext>
                </a:extLst>
              </a:tr>
              <a:tr h="768966">
                <a:tc>
                  <a:txBody>
                    <a:bodyPr/>
                    <a:lstStyle/>
                    <a:p>
                      <a:endParaRPr lang="ru-R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i="1" u="sng" dirty="0">
                          <a:solidFill>
                            <a:srgbClr val="78960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Оценка глобальных компетенций</a:t>
                      </a:r>
                      <a:endParaRPr lang="ru-RU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871478"/>
                  </a:ext>
                </a:extLst>
              </a:tr>
              <a:tr h="768966">
                <a:tc>
                  <a:txBody>
                    <a:bodyPr/>
                    <a:lstStyle/>
                    <a:p>
                      <a:endParaRPr lang="ru-RU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i="1" u="sng" dirty="0">
                          <a:solidFill>
                            <a:srgbClr val="78960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Семинары // </a:t>
                      </a:r>
                      <a:r>
                        <a:rPr lang="ru-RU" b="0" i="1" u="sng" dirty="0" err="1">
                          <a:solidFill>
                            <a:srgbClr val="78960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вебинары</a:t>
                      </a:r>
                      <a:endParaRPr lang="ru-RU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038718"/>
                  </a:ext>
                </a:extLst>
              </a:tr>
            </a:tbl>
          </a:graphicData>
        </a:graphic>
      </p:graphicFrame>
      <p:pic>
        <p:nvPicPr>
          <p:cNvPr id="1026" name="Picture 2" descr="Оценка читательской грамотности">
            <a:hlinkClick r:id="rId2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384" y="669093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Оценка математической грамотности">
            <a:hlinkClick r:id="rId3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166" y="151128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Оценка естественнонаучной грамотности">
            <a:hlinkClick r:id="rId4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546" y="2513481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Оценка финансовой грамотности">
            <a:hlinkClick r:id="rId5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4" y="3562791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Оценка глобальной компетенции">
            <a:hlinkClick r:id="rId6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4" y="429466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Семинары // вебинары">
            <a:hlinkClick r:id="rId7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064" y="5026539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5625672"/>
            <a:ext cx="7381080" cy="9614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350" marR="29845" indent="-6350" algn="ctr">
              <a:lnSpc>
                <a:spcPct val="107000"/>
              </a:lnSpc>
              <a:spcAft>
                <a:spcPts val="370"/>
              </a:spcAft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заданий по финансовой грамотности на сайте ОЭСР Организации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Экономического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Сотрудничества и Развития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(OECD – Organization for Economic Cooperation and Development).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7822" y="404664"/>
            <a:ext cx="7488832" cy="28129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учитель может убедиться в том, что функциональная грамотность сформирована у ученика?  Функциональная грамотность в основном проявляется в решении проблемных задач, выходящих за пределы учебных ситуаций, и не похожих на те задачи, в ходе которых приобретались и отрабатывались знания и умения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7822" y="3408931"/>
            <a:ext cx="7482649" cy="21344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28575" indent="443230" algn="just">
              <a:lnSpc>
                <a:spcPct val="112000"/>
              </a:lnSpc>
              <a:spcAft>
                <a:spcPts val="40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Чтобы оценить уровень функциональной грамотности своих учеников, учителю нужно дать им нетипичные задания, в которых предлагается рассмотреть некоторые проблемы из реальной жизни. Решение этих задач, как правило, требует применения знаний в незнакомой ситуации, поиска новых решений или способов действий, т.е. требует творческой активности.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5733256"/>
            <a:ext cx="748264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centeroko.ru/pisa18/pisa2018.htm</a:t>
            </a:r>
            <a:endParaRPr lang="ru-RU" dirty="0" smtClean="0"/>
          </a:p>
          <a:p>
            <a:r>
              <a:rPr lang="ru-RU" dirty="0" smtClean="0"/>
              <a:t>Сайт </a:t>
            </a:r>
            <a:r>
              <a:rPr lang="ru-RU" dirty="0"/>
              <a:t>Центра оценки качества образования ИСРО РАО </a:t>
            </a:r>
          </a:p>
        </p:txBody>
      </p:sp>
    </p:spTree>
    <p:extLst>
      <p:ext uri="{BB962C8B-B14F-4D97-AF65-F5344CB8AC3E}">
        <p14:creationId xmlns:p14="http://schemas.microsoft.com/office/powerpoint/2010/main" val="11712583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582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inherit</vt:lpstr>
      <vt:lpstr>Mistral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15</cp:revision>
  <dcterms:created xsi:type="dcterms:W3CDTF">2014-11-07T17:01:55Z</dcterms:created>
  <dcterms:modified xsi:type="dcterms:W3CDTF">2021-12-15T19:23:24Z</dcterms:modified>
</cp:coreProperties>
</file>