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12078-39DB-4422-8B38-2B560DFD4425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DBFB3-21E4-4F41-A8D4-462C48B5C5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DBFB3-21E4-4F41-A8D4-462C48B5C5F9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D7E71-1037-4072-AC72-44EC925117BD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31FB39-D8CD-48FC-93FF-E8729AC471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D7E71-1037-4072-AC72-44EC925117BD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31FB39-D8CD-48FC-93FF-E8729AC47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D7E71-1037-4072-AC72-44EC925117BD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31FB39-D8CD-48FC-93FF-E8729AC47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D7E71-1037-4072-AC72-44EC925117BD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31FB39-D8CD-48FC-93FF-E8729AC47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D7E71-1037-4072-AC72-44EC925117BD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31FB39-D8CD-48FC-93FF-E8729AC471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D7E71-1037-4072-AC72-44EC925117BD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31FB39-D8CD-48FC-93FF-E8729AC47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D7E71-1037-4072-AC72-44EC925117BD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31FB39-D8CD-48FC-93FF-E8729AC47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D7E71-1037-4072-AC72-44EC925117BD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31FB39-D8CD-48FC-93FF-E8729AC47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D7E71-1037-4072-AC72-44EC925117BD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31FB39-D8CD-48FC-93FF-E8729AC471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D7E71-1037-4072-AC72-44EC925117BD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31FB39-D8CD-48FC-93FF-E8729AC47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D7E71-1037-4072-AC72-44EC925117BD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31FB39-D8CD-48FC-93FF-E8729AC471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61D7E71-1037-4072-AC72-44EC925117BD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831FB39-D8CD-48FC-93FF-E8729AC471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56504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Урок русского языка</a:t>
            </a:r>
            <a:b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2класс</a:t>
            </a:r>
            <a:b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Система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Д.Б.Эльконина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– В.В.Давыдова)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4509120"/>
            <a:ext cx="7406640" cy="158417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Разработала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Масалова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Татьяна Николаевна</a:t>
            </a:r>
          </a:p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Учитель начальных классов гимназии №8</a:t>
            </a:r>
          </a:p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2012 год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88640"/>
            <a:ext cx="7498080" cy="6059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sz="6600" dirty="0" smtClean="0"/>
          </a:p>
          <a:p>
            <a:pPr algn="ctr">
              <a:buNone/>
            </a:pPr>
            <a:r>
              <a:rPr lang="ru-RU" sz="6600" dirty="0" smtClean="0"/>
              <a:t>ДАРАГОЙ</a:t>
            </a:r>
          </a:p>
          <a:p>
            <a:pPr algn="ctr">
              <a:buNone/>
            </a:pPr>
            <a:r>
              <a:rPr lang="ru-RU" sz="6600" dirty="0" smtClean="0"/>
              <a:t> ДАРОГОЙ</a:t>
            </a:r>
          </a:p>
          <a:p>
            <a:pPr algn="ctr">
              <a:buNone/>
            </a:pPr>
            <a:r>
              <a:rPr lang="ru-RU" sz="6600" dirty="0" smtClean="0"/>
              <a:t> ДОРОГОЙ</a:t>
            </a:r>
          </a:p>
          <a:p>
            <a:pPr algn="ctr">
              <a:buNone/>
            </a:pPr>
            <a:r>
              <a:rPr lang="ru-RU" sz="9600" dirty="0" smtClean="0">
                <a:solidFill>
                  <a:srgbClr val="FF0000"/>
                </a:solidFill>
              </a:rPr>
              <a:t>?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88640"/>
            <a:ext cx="7498080" cy="6059760"/>
          </a:xfrm>
        </p:spPr>
        <p:txBody>
          <a:bodyPr numCol="2">
            <a:normAutofit fontScale="55000" lnSpcReduction="20000"/>
          </a:bodyPr>
          <a:lstStyle/>
          <a:p>
            <a:pPr lvl="0"/>
            <a:endParaRPr lang="ru-RU" b="1" dirty="0" smtClean="0"/>
          </a:p>
          <a:p>
            <a:pPr lvl="0"/>
            <a:endParaRPr lang="ru-RU" b="1" dirty="0" smtClean="0"/>
          </a:p>
          <a:p>
            <a:pPr lvl="0"/>
            <a:endParaRPr lang="ru-RU" b="1" dirty="0" smtClean="0"/>
          </a:p>
          <a:p>
            <a:pPr lvl="0"/>
            <a:endParaRPr lang="ru-RU" b="1" dirty="0" smtClean="0"/>
          </a:p>
          <a:p>
            <a:pPr lvl="0">
              <a:lnSpc>
                <a:spcPct val="220000"/>
              </a:lnSpc>
            </a:pPr>
            <a:r>
              <a:rPr lang="ru-RU" sz="5200" b="1" dirty="0" smtClean="0"/>
              <a:t>пыжится </a:t>
            </a:r>
          </a:p>
          <a:p>
            <a:pPr lvl="0">
              <a:lnSpc>
                <a:spcPct val="220000"/>
              </a:lnSpc>
            </a:pPr>
            <a:r>
              <a:rPr lang="ru-RU" sz="5200" b="1" dirty="0" smtClean="0"/>
              <a:t>прореха</a:t>
            </a:r>
          </a:p>
          <a:p>
            <a:pPr lvl="0">
              <a:lnSpc>
                <a:spcPct val="220000"/>
              </a:lnSpc>
            </a:pPr>
            <a:r>
              <a:rPr lang="ru-RU" sz="5200" b="1" dirty="0" smtClean="0"/>
              <a:t> невежда</a:t>
            </a:r>
          </a:p>
          <a:p>
            <a:pPr>
              <a:lnSpc>
                <a:spcPct val="220000"/>
              </a:lnSpc>
            </a:pPr>
            <a:r>
              <a:rPr lang="ru-RU" sz="5200" b="1" dirty="0" smtClean="0"/>
              <a:t> слыть </a:t>
            </a:r>
          </a:p>
          <a:p>
            <a:endParaRPr lang="ru-RU" sz="2600" b="1" i="1" dirty="0" smtClean="0"/>
          </a:p>
          <a:p>
            <a:endParaRPr lang="ru-RU" sz="2600" b="1" i="1" dirty="0" smtClean="0"/>
          </a:p>
          <a:p>
            <a:endParaRPr lang="ru-RU" sz="2600" b="1" i="1" dirty="0" smtClean="0"/>
          </a:p>
          <a:p>
            <a:pPr lvl="0"/>
            <a:endParaRPr lang="ru-RU" sz="2600" i="1" dirty="0" smtClean="0"/>
          </a:p>
          <a:p>
            <a:pPr>
              <a:buNone/>
            </a:pPr>
            <a:endParaRPr lang="ru-RU" sz="2600" dirty="0" smtClean="0"/>
          </a:p>
          <a:p>
            <a:pPr lvl="0">
              <a:buNone/>
            </a:pPr>
            <a:endParaRPr lang="ru-RU" sz="2600" dirty="0" smtClean="0"/>
          </a:p>
          <a:p>
            <a:pPr lvl="0">
              <a:buNone/>
            </a:pPr>
            <a:endParaRPr lang="ru-RU" sz="2600" b="1" dirty="0" smtClean="0"/>
          </a:p>
          <a:p>
            <a:pPr>
              <a:buNone/>
            </a:pPr>
            <a:endParaRPr lang="ru-RU" sz="2600" b="1" dirty="0" smtClean="0"/>
          </a:p>
          <a:p>
            <a:pPr>
              <a:buNone/>
            </a:pPr>
            <a:endParaRPr lang="ru-RU" sz="2600" b="1" i="1" dirty="0" smtClean="0"/>
          </a:p>
          <a:p>
            <a:pPr>
              <a:buNone/>
            </a:pPr>
            <a:endParaRPr lang="ru-RU" sz="2600" b="1" i="1" dirty="0" smtClean="0"/>
          </a:p>
          <a:p>
            <a:pPr>
              <a:buNone/>
            </a:pPr>
            <a:r>
              <a:rPr lang="ru-RU" sz="3800" i="1" dirty="0" smtClean="0"/>
              <a:t>стараться изо всех сил быть  известным в качестве кого-нибудь</a:t>
            </a:r>
          </a:p>
          <a:p>
            <a:pPr>
              <a:buNone/>
            </a:pPr>
            <a:endParaRPr lang="ru-RU" sz="3800" i="1" dirty="0" smtClean="0"/>
          </a:p>
          <a:p>
            <a:pPr lvl="0">
              <a:buNone/>
            </a:pPr>
            <a:r>
              <a:rPr lang="ru-RU" sz="3800" i="1" dirty="0" smtClean="0"/>
              <a:t>что-нибудь сделать - обычно безрезультатно –держать себя напыщенно, важно</a:t>
            </a:r>
            <a:endParaRPr lang="ru-RU" sz="3800" b="1" dirty="0" smtClean="0"/>
          </a:p>
          <a:p>
            <a:pPr lvl="0">
              <a:buNone/>
            </a:pPr>
            <a:endParaRPr lang="ru-RU" sz="3800" b="1" dirty="0" smtClean="0"/>
          </a:p>
          <a:p>
            <a:pPr>
              <a:buNone/>
            </a:pPr>
            <a:r>
              <a:rPr lang="ru-RU" sz="3800" i="1" dirty="0" smtClean="0"/>
              <a:t>малообразованный человек</a:t>
            </a:r>
          </a:p>
          <a:p>
            <a:pPr lvl="0">
              <a:buNone/>
            </a:pPr>
            <a:endParaRPr lang="ru-RU" sz="3800" b="1" dirty="0" smtClean="0"/>
          </a:p>
          <a:p>
            <a:pPr lvl="0">
              <a:buNone/>
            </a:pPr>
            <a:r>
              <a:rPr lang="ru-RU" sz="3800" b="1" dirty="0" smtClean="0"/>
              <a:t> </a:t>
            </a:r>
            <a:r>
              <a:rPr lang="ru-RU" sz="3800" i="1" dirty="0" smtClean="0"/>
              <a:t>дыра на одежде,</a:t>
            </a:r>
          </a:p>
          <a:p>
            <a:pPr lvl="0">
              <a:buNone/>
            </a:pPr>
            <a:r>
              <a:rPr lang="ru-RU" sz="3800" i="1" dirty="0" smtClean="0"/>
              <a:t>  порванное место; </a:t>
            </a:r>
          </a:p>
          <a:p>
            <a:pPr lvl="0">
              <a:buNone/>
            </a:pPr>
            <a:r>
              <a:rPr lang="ru-RU" sz="3800" i="1" dirty="0" smtClean="0"/>
              <a:t>  недостаток, упущение</a:t>
            </a:r>
            <a:endParaRPr lang="ru-RU" sz="3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60648"/>
            <a:ext cx="7498080" cy="595272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5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9600" b="1" dirty="0" smtClean="0">
                <a:solidFill>
                  <a:schemeClr val="accent4">
                    <a:lumMod val="75000"/>
                  </a:schemeClr>
                </a:solidFill>
              </a:rPr>
              <a:t> [ _  ]</a:t>
            </a:r>
            <a:endParaRPr lang="ru-RU" sz="96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96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9600" b="1" strike="sngStrike" dirty="0" smtClean="0">
                <a:solidFill>
                  <a:schemeClr val="accent4">
                    <a:lumMod val="75000"/>
                  </a:schemeClr>
                </a:solidFill>
              </a:rPr>
              <a:t>Словарь</a:t>
            </a:r>
            <a:endParaRPr lang="ru-RU" sz="96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>
            <a:normAutofit lnSpcReduction="10000"/>
          </a:bodyPr>
          <a:lstStyle/>
          <a:p>
            <a:r>
              <a:rPr lang="ru-RU" sz="4800" dirty="0" smtClean="0"/>
              <a:t> Изменили слово по числу;</a:t>
            </a:r>
          </a:p>
          <a:p>
            <a:r>
              <a:rPr lang="ru-RU" sz="4800" dirty="0" smtClean="0"/>
              <a:t> Изменилась позиция звука;</a:t>
            </a:r>
          </a:p>
          <a:p>
            <a:r>
              <a:rPr lang="ru-RU" sz="4800" dirty="0" smtClean="0"/>
              <a:t>По </a:t>
            </a:r>
            <a:r>
              <a:rPr lang="ru-RU" sz="4800" i="1" dirty="0" smtClean="0"/>
              <a:t>ЗАКОНУ  РУССКОГО ПИСЬМА </a:t>
            </a:r>
            <a:r>
              <a:rPr lang="ru-RU" sz="4800" dirty="0" smtClean="0"/>
              <a:t>написали букву, как звук в сильной позиции.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9600" b="1" dirty="0" smtClean="0"/>
          </a:p>
          <a:p>
            <a:pPr algn="ctr">
              <a:buNone/>
            </a:pPr>
            <a:r>
              <a:rPr lang="ru-RU" sz="9600" b="1" dirty="0" smtClean="0"/>
              <a:t> </a:t>
            </a:r>
            <a:r>
              <a:rPr lang="ru-RU" sz="9600" b="1" dirty="0" smtClean="0">
                <a:solidFill>
                  <a:srgbClr val="FF0000"/>
                </a:solidFill>
              </a:rPr>
              <a:t>[ _ ] </a:t>
            </a:r>
            <a:r>
              <a:rPr lang="ru-RU" sz="9600" b="1" dirty="0" smtClean="0"/>
              <a:t>// </a:t>
            </a:r>
            <a:r>
              <a:rPr lang="ru-RU" sz="9600" b="1" dirty="0" smtClean="0">
                <a:solidFill>
                  <a:schemeClr val="accent2">
                    <a:lumMod val="75000"/>
                  </a:schemeClr>
                </a:solidFill>
              </a:rPr>
              <a:t>[  /\ ]</a:t>
            </a:r>
            <a:endParaRPr lang="ru-RU" sz="9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9600" b="1" dirty="0" smtClean="0"/>
              <a:t>              </a:t>
            </a:r>
            <a:r>
              <a:rPr lang="ru-RU" sz="9600" b="1" dirty="0" smtClean="0">
                <a:solidFill>
                  <a:schemeClr val="accent2">
                    <a:lumMod val="75000"/>
                  </a:schemeClr>
                </a:solidFill>
              </a:rPr>
              <a:t>Буква</a:t>
            </a:r>
            <a:endParaRPr lang="ru-RU" sz="96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/>
          <a:lstStyle/>
          <a:p>
            <a:pPr algn="ctr">
              <a:buNone/>
            </a:pPr>
            <a:endParaRPr lang="ru-RU" u="sng" dirty="0" smtClean="0"/>
          </a:p>
          <a:p>
            <a:pPr algn="ctr">
              <a:buNone/>
            </a:pPr>
            <a:r>
              <a:rPr lang="ru-RU" sz="4000" u="sng" dirty="0" smtClean="0">
                <a:solidFill>
                  <a:schemeClr val="accent4">
                    <a:lumMod val="75000"/>
                  </a:schemeClr>
                </a:solidFill>
              </a:rPr>
              <a:t>Домашнее задание </a:t>
            </a:r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</a:rPr>
              <a:t>: </a:t>
            </a:r>
          </a:p>
          <a:p>
            <a:pPr algn="ctr">
              <a:buNone/>
            </a:pPr>
            <a:r>
              <a:rPr lang="ru-RU" sz="4000" i="1" dirty="0" smtClean="0"/>
              <a:t>списать упражнение №45. Рабочая тетрадь №1.</a:t>
            </a:r>
            <a:endParaRPr lang="ru-RU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5987752"/>
          </a:xfrm>
        </p:spPr>
        <p:txBody>
          <a:bodyPr/>
          <a:lstStyle/>
          <a:p>
            <a:pPr lvl="0"/>
            <a:r>
              <a:rPr lang="ru-RU" b="1" dirty="0" smtClean="0"/>
              <a:t>Цирковой гимнаст, спортсмен, занимающийся акробатикой.</a:t>
            </a:r>
            <a:endParaRPr lang="ru-RU" b="1" dirty="0"/>
          </a:p>
        </p:txBody>
      </p:sp>
      <p:pic>
        <p:nvPicPr>
          <p:cNvPr id="16386" name="Picture 2" descr="C:\Documents and Settings\Admin\Рабочий стол\Новая папка\akroba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628800"/>
            <a:ext cx="7194418" cy="47847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/>
          <a:lstStyle/>
          <a:p>
            <a:pPr lvl="0"/>
            <a:r>
              <a:rPr lang="ru-RU" b="1" dirty="0" smtClean="0"/>
              <a:t>Холодное кушанье из мелко нарезанных овощей, мяса, рыбы, яиц с соусом, маслом.</a:t>
            </a:r>
            <a:endParaRPr lang="ru-RU" b="1" dirty="0"/>
          </a:p>
        </p:txBody>
      </p:sp>
      <p:pic>
        <p:nvPicPr>
          <p:cNvPr id="15361" name="Picture 1" descr="C:\Documents and Settings\Admin\Рабочий стол\Новая папка\vinigr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132856"/>
            <a:ext cx="6696744" cy="42178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/>
          <a:lstStyle/>
          <a:p>
            <a:r>
              <a:rPr lang="ru-RU" b="1" dirty="0" smtClean="0"/>
              <a:t>Верхние плотные листы,  с двух сторон закрывающие книгу, тетрадь.</a:t>
            </a:r>
            <a:endParaRPr lang="ru-RU" b="1" dirty="0"/>
          </a:p>
        </p:txBody>
      </p:sp>
      <p:pic>
        <p:nvPicPr>
          <p:cNvPr id="14337" name="Picture 1" descr="C:\Documents and Settings\Admin\Рабочий стол\Новая папка\книг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700808"/>
            <a:ext cx="6432714" cy="4824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5987752"/>
          </a:xfrm>
        </p:spPr>
        <p:txBody>
          <a:bodyPr/>
          <a:lstStyle/>
          <a:p>
            <a:pPr lvl="0"/>
            <a:r>
              <a:rPr lang="ru-RU" b="1" dirty="0" smtClean="0"/>
              <a:t>Маленькие деревянные санки.</a:t>
            </a:r>
            <a:endParaRPr lang="ru-RU" b="1" dirty="0"/>
          </a:p>
        </p:txBody>
      </p:sp>
      <p:pic>
        <p:nvPicPr>
          <p:cNvPr id="13314" name="Picture 2" descr="C:\Documents and Settings\Admin\Рабочий стол\Новая папка\санк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268760"/>
            <a:ext cx="6336704" cy="48721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/>
          <a:lstStyle/>
          <a:p>
            <a:pPr lvl="0"/>
            <a:r>
              <a:rPr lang="ru-RU" b="1" dirty="0" smtClean="0"/>
              <a:t>Крытая легкая постройка для отдыха в саду, парке.</a:t>
            </a:r>
            <a:endParaRPr lang="ru-RU" b="1" dirty="0"/>
          </a:p>
        </p:txBody>
      </p:sp>
      <p:pic>
        <p:nvPicPr>
          <p:cNvPr id="12289" name="Picture 1" descr="C:\Documents and Settings\Admin\Рабочий стол\Новая папка\besed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988840"/>
            <a:ext cx="5688632" cy="42641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b="1" i="1" dirty="0" err="1" smtClean="0"/>
              <a:t>_</a:t>
            </a:r>
            <a:r>
              <a:rPr lang="ru-RU" sz="7200" b="1" dirty="0" err="1" smtClean="0"/>
              <a:t>кр_ба_</a:t>
            </a:r>
            <a:endParaRPr lang="ru-RU" sz="7200" b="1" dirty="0" smtClean="0"/>
          </a:p>
          <a:p>
            <a:pPr algn="ctr">
              <a:buNone/>
            </a:pPr>
            <a:r>
              <a:rPr lang="ru-RU" sz="7200" b="1" dirty="0" err="1" smtClean="0"/>
              <a:t>в_н_гре_</a:t>
            </a:r>
            <a:endParaRPr lang="ru-RU" sz="7200" b="1" dirty="0" smtClean="0"/>
          </a:p>
          <a:p>
            <a:pPr algn="ctr">
              <a:buNone/>
            </a:pPr>
            <a:r>
              <a:rPr lang="ru-RU" sz="7200" b="1" dirty="0" err="1" smtClean="0"/>
              <a:t>_бло_к_</a:t>
            </a:r>
            <a:endParaRPr lang="ru-RU" sz="7200" b="1" dirty="0" smtClean="0"/>
          </a:p>
          <a:p>
            <a:pPr algn="ctr">
              <a:buNone/>
            </a:pPr>
            <a:r>
              <a:rPr lang="ru-RU" sz="7200" b="1" dirty="0" smtClean="0"/>
              <a:t> </a:t>
            </a:r>
            <a:r>
              <a:rPr lang="ru-RU" sz="7200" b="1" dirty="0" err="1" smtClean="0"/>
              <a:t>с_ла_к_</a:t>
            </a:r>
            <a:endParaRPr lang="ru-RU" sz="7200" b="1" dirty="0" smtClean="0"/>
          </a:p>
          <a:p>
            <a:pPr algn="ctr">
              <a:buNone/>
            </a:pPr>
            <a:r>
              <a:rPr lang="ru-RU" sz="7200" b="1" dirty="0" err="1" smtClean="0"/>
              <a:t>б_се_к_</a:t>
            </a:r>
            <a:endParaRPr lang="ru-RU" sz="7200" b="1" dirty="0" smtClean="0"/>
          </a:p>
          <a:p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5987752"/>
          </a:xfrm>
        </p:spPr>
        <p:txBody>
          <a:bodyPr/>
          <a:lstStyle/>
          <a:p>
            <a:pPr algn="ctr">
              <a:buNone/>
            </a:pPr>
            <a:endParaRPr lang="ru-RU" sz="9600" b="1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96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9600" b="1" dirty="0" smtClean="0">
                <a:solidFill>
                  <a:schemeClr val="accent4">
                    <a:lumMod val="75000"/>
                  </a:schemeClr>
                </a:solidFill>
              </a:rPr>
              <a:t>[ _  ]</a:t>
            </a:r>
            <a:endParaRPr lang="ru-RU" sz="96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9600" b="1" i="1" dirty="0" smtClean="0">
                <a:solidFill>
                  <a:schemeClr val="accent4">
                    <a:lumMod val="75000"/>
                  </a:schemeClr>
                </a:solidFill>
              </a:rPr>
              <a:t>   Словарь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/>
          <a:lstStyle/>
          <a:p>
            <a:pPr algn="ctr"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а</a:t>
            </a:r>
            <a:r>
              <a:rPr lang="ru-RU" sz="4800" b="1" dirty="0" smtClean="0"/>
              <a:t>кр</a:t>
            </a:r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r>
              <a:rPr lang="ru-RU" sz="4800" b="1" dirty="0" smtClean="0"/>
              <a:t>ба</a:t>
            </a:r>
            <a:r>
              <a:rPr lang="ru-RU" sz="4800" b="1" dirty="0" smtClean="0">
                <a:solidFill>
                  <a:srgbClr val="FF0000"/>
                </a:solidFill>
              </a:rPr>
              <a:t>т</a:t>
            </a:r>
          </a:p>
          <a:p>
            <a:pPr algn="ctr">
              <a:buNone/>
            </a:pPr>
            <a:r>
              <a:rPr lang="ru-RU" sz="4800" b="1" dirty="0" smtClean="0"/>
              <a:t>в</a:t>
            </a:r>
            <a:r>
              <a:rPr lang="ru-RU" sz="4800" b="1" dirty="0" smtClean="0">
                <a:solidFill>
                  <a:srgbClr val="FF0000"/>
                </a:solidFill>
              </a:rPr>
              <a:t>и</a:t>
            </a:r>
            <a:r>
              <a:rPr lang="ru-RU" sz="4800" b="1" dirty="0" smtClean="0"/>
              <a:t>н</a:t>
            </a:r>
            <a:r>
              <a:rPr lang="ru-RU" sz="4800" b="1" dirty="0" smtClean="0">
                <a:solidFill>
                  <a:srgbClr val="FF0000"/>
                </a:solidFill>
              </a:rPr>
              <a:t>е</a:t>
            </a:r>
            <a:r>
              <a:rPr lang="ru-RU" sz="4800" b="1" dirty="0" smtClean="0"/>
              <a:t>гре</a:t>
            </a:r>
            <a:r>
              <a:rPr lang="ru-RU" sz="4800" b="1" dirty="0" smtClean="0">
                <a:solidFill>
                  <a:srgbClr val="FF0000"/>
                </a:solidFill>
              </a:rPr>
              <a:t>т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r>
              <a:rPr lang="ru-RU" sz="4800" b="1" dirty="0" smtClean="0"/>
              <a:t>бло</a:t>
            </a:r>
            <a:r>
              <a:rPr lang="ru-RU" sz="4800" b="1" dirty="0" smtClean="0">
                <a:solidFill>
                  <a:srgbClr val="FF0000"/>
                </a:solidFill>
              </a:rPr>
              <a:t>ж</a:t>
            </a:r>
            <a:r>
              <a:rPr lang="ru-RU" sz="4800" b="1" dirty="0" smtClean="0"/>
              <a:t>к</a:t>
            </a:r>
            <a:r>
              <a:rPr lang="ru-RU" sz="4800" b="1" dirty="0" smtClean="0">
                <a:solidFill>
                  <a:srgbClr val="FF0000"/>
                </a:solidFill>
              </a:rPr>
              <a:t>а</a:t>
            </a:r>
          </a:p>
          <a:p>
            <a:pPr algn="ctr">
              <a:buNone/>
            </a:pPr>
            <a:r>
              <a:rPr lang="ru-RU" sz="4800" b="1" dirty="0" smtClean="0"/>
              <a:t> с</a:t>
            </a:r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r>
              <a:rPr lang="ru-RU" sz="4800" b="1" dirty="0" smtClean="0"/>
              <a:t>ла</a:t>
            </a:r>
            <a:r>
              <a:rPr lang="ru-RU" sz="4800" b="1" dirty="0" smtClean="0">
                <a:solidFill>
                  <a:srgbClr val="FF0000"/>
                </a:solidFill>
              </a:rPr>
              <a:t>з</a:t>
            </a:r>
            <a:r>
              <a:rPr lang="ru-RU" sz="4800" b="1" dirty="0" smtClean="0"/>
              <a:t>к</a:t>
            </a:r>
            <a:r>
              <a:rPr lang="ru-RU" sz="4800" b="1" dirty="0" smtClean="0">
                <a:solidFill>
                  <a:srgbClr val="FF0000"/>
                </a:solidFill>
              </a:rPr>
              <a:t>и</a:t>
            </a:r>
          </a:p>
          <a:p>
            <a:pPr algn="ctr">
              <a:buNone/>
            </a:pPr>
            <a:r>
              <a:rPr lang="ru-RU" sz="4800" b="1" dirty="0" smtClean="0"/>
              <a:t>б</a:t>
            </a:r>
            <a:r>
              <a:rPr lang="ru-RU" sz="4800" b="1" dirty="0" smtClean="0">
                <a:solidFill>
                  <a:srgbClr val="FF0000"/>
                </a:solidFill>
              </a:rPr>
              <a:t>е</a:t>
            </a:r>
            <a:r>
              <a:rPr lang="ru-RU" sz="4800" b="1" dirty="0" smtClean="0"/>
              <a:t>се</a:t>
            </a:r>
            <a:r>
              <a:rPr lang="ru-RU" sz="4800" b="1" dirty="0" smtClean="0">
                <a:solidFill>
                  <a:srgbClr val="FF0000"/>
                </a:solidFill>
              </a:rPr>
              <a:t>д</a:t>
            </a:r>
            <a:r>
              <a:rPr lang="ru-RU" sz="4800" b="1" dirty="0" smtClean="0"/>
              <a:t>к</a:t>
            </a:r>
            <a:r>
              <a:rPr lang="ru-RU" sz="4800" b="1" dirty="0" smtClean="0">
                <a:solidFill>
                  <a:srgbClr val="FF0000"/>
                </a:solidFill>
              </a:rPr>
              <a:t>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4F4F4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157</TotalTime>
  <Words>192</Words>
  <Application>Microsoft Office PowerPoint</Application>
  <PresentationFormat>Экран (4:3)</PresentationFormat>
  <Paragraphs>67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Урок русского языка 2класс (Система Д.Б.Эльконина – В.В.Давыдова)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2класс (Система Д.Б.Эльконина – В.В.Давыдова)</dc:title>
  <dc:creator>User</dc:creator>
  <cp:lastModifiedBy>User</cp:lastModifiedBy>
  <cp:revision>17</cp:revision>
  <dcterms:created xsi:type="dcterms:W3CDTF">2012-03-13T14:16:55Z</dcterms:created>
  <dcterms:modified xsi:type="dcterms:W3CDTF">2012-03-13T18:00:48Z</dcterms:modified>
</cp:coreProperties>
</file>