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66" r:id="rId5"/>
    <p:sldId id="269" r:id="rId6"/>
    <p:sldId id="260" r:id="rId7"/>
    <p:sldId id="262" r:id="rId8"/>
    <p:sldId id="261" r:id="rId9"/>
    <p:sldId id="263" r:id="rId10"/>
    <p:sldId id="259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vlad8.mwport.ru/Portals/44/%D0%BD%D0%BE%D0%B2%D0%B0%D1%8F%20%D1%88%D0%BA%D0%BE%D0%BB%D0%B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750696" cy="1184825"/>
          </a:xfrm>
        </p:spPr>
        <p:txBody>
          <a:bodyPr/>
          <a:lstStyle/>
          <a:p>
            <a:pPr algn="ctr"/>
            <a:r>
              <a:rPr lang="ru-RU" dirty="0" smtClean="0"/>
              <a:t>Наша новая </a:t>
            </a:r>
            <a:r>
              <a:rPr lang="ru-RU" dirty="0" smtClean="0"/>
              <a:t>школа и МЫ в ней</a:t>
            </a:r>
            <a:endParaRPr lang="ru-RU" dirty="0"/>
          </a:p>
        </p:txBody>
      </p:sp>
      <p:sp>
        <p:nvSpPr>
          <p:cNvPr id="5" name="Текст 1"/>
          <p:cNvSpPr>
            <a:spLocks noGrp="1"/>
          </p:cNvSpPr>
          <p:nvPr>
            <p:ph type="body" idx="1"/>
          </p:nvPr>
        </p:nvSpPr>
        <p:spPr>
          <a:xfrm>
            <a:off x="539552" y="4437112"/>
            <a:ext cx="8458200" cy="1219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30.08.2010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755576" y="1268760"/>
            <a:ext cx="7750696" cy="1184825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Муниципальное общеобразовательное</a:t>
            </a:r>
            <a:r>
              <a:rPr kumimoji="0" lang="ru-RU" sz="2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учреждение гимназия №8 им Л.М. Марасиновой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vlad8.mwport.ru/Portals/44/%D0%BD%D0%BE%D0%B2%D0%B0%D1%8F%20%D1%88%D0%BA%D0%BE%D0%BB%D0%B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9512" y="188640"/>
            <a:ext cx="1362493" cy="102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2664296" cy="1152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Общая одаренность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психологическим ядром являются умственные способности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23528" y="3068960"/>
            <a:ext cx="2736304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</a:rPr>
              <a:t>Специальная одаренность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</a:rPr>
              <a:t>обнаруживающая себя в конкретных видах деятельности (музыка, живопись, спорт и т.д.)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47864" y="1556792"/>
            <a:ext cx="2600325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Явная одаренность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проявляется отчетливо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31840" y="2492896"/>
            <a:ext cx="2952328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Скрытая одаренность</a:t>
            </a:r>
          </a:p>
          <a:p>
            <a:pPr marL="0" marR="17463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проявляется в деятельности ребенка в замаскированной форме. Одна из возможных причин возникновения скрытых форм одаренности является неблагополучное социальное окружение ребенка.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228184" y="1556792"/>
            <a:ext cx="2700808" cy="15121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Актуальная одаренность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ребенок проявляет себя в более высоком уровне деятельности в конкретной предметной области по сравнению со сверстниками;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156176" y="3212976"/>
            <a:ext cx="2843808" cy="136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Потенциальная одаренность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ребенок не может реализовать свои возможности в данный момент в силу их функциональной недостаточности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23528" y="4509120"/>
            <a:ext cx="2520280" cy="144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Ранняя одаренность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</a:rPr>
              <a:t>Примером ранней одаренности являются дети, которые получили название «вундеркинды».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131840" y="4797152"/>
            <a:ext cx="3888432" cy="1950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Поздняя одаренность</a:t>
            </a:r>
          </a:p>
          <a:p>
            <a:pPr lvl="0" algn="ctr" fontAlgn="base">
              <a:spcBef>
                <a:spcPct val="0"/>
              </a:spcBef>
            </a:pPr>
            <a:r>
              <a:rPr lang="ru-RU" sz="1400" dirty="0" smtClean="0">
                <a:latin typeface="Times New Roman" pitchFamily="18" charset="0"/>
              </a:rPr>
              <a:t>Проявляется  в науке   достижение значимых результатов в виде выдающихся открытий, создания новых областей и методов исследования и т.п.</a:t>
            </a:r>
          </a:p>
          <a:p>
            <a:pPr lvl="0" algn="ctr" fontAlgn="base">
              <a:spcBef>
                <a:spcPct val="0"/>
              </a:spcBef>
            </a:pPr>
            <a:r>
              <a:rPr lang="ru-RU" sz="1400" dirty="0" smtClean="0">
                <a:latin typeface="Times New Roman" pitchFamily="18" charset="0"/>
              </a:rPr>
              <a:t>Связано, в частности, с необходимостью приобретения глубоких и обширных знаний, без которых невозможны научные открытия.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892480" cy="84124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Пример Материалов для диагностики  видов одаренности  в соответствии с видами деятельности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008" t="24235" r="11044" b="6250"/>
          <a:stretch>
            <a:fillRect/>
          </a:stretch>
        </p:blipFill>
        <p:spPr bwMode="auto">
          <a:xfrm>
            <a:off x="179512" y="1124744"/>
            <a:ext cx="8764481" cy="557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772816"/>
            <a:ext cx="87849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 ! 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Система психолого-педагогического выявления одаренности обучающихся </a:t>
            </a:r>
          </a:p>
          <a:p>
            <a:pPr algn="ctr">
              <a:buNone/>
            </a:pPr>
            <a:r>
              <a:rPr lang="ru-RU" b="1" dirty="0" smtClean="0"/>
              <a:t>гимназии №8 им. Л.М. Марасиновой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Авторы:</a:t>
            </a:r>
          </a:p>
          <a:p>
            <a:pPr>
              <a:buNone/>
            </a:pPr>
            <a:r>
              <a:rPr lang="ru-RU" sz="2400" dirty="0" smtClean="0"/>
              <a:t>Смирнова Светлана Владимировна, директор гимназии № 8</a:t>
            </a:r>
          </a:p>
          <a:p>
            <a:pPr>
              <a:buNone/>
            </a:pPr>
            <a:r>
              <a:rPr lang="ru-RU" sz="2400" dirty="0" smtClean="0"/>
              <a:t>Хрусталева Наталья Олеговна, психолог гимназии № 8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Понятийное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Одаренность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людьми.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Одаренный ребенок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Одаренные дети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это дети, которые значительно опережают  в развитии ровесников, имеют высокий интеллектуальный и творческий потенциал, проявляют исключительные способности в обучении и в других специальных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Одаренный или талантливый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68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dirty="0" smtClean="0"/>
              <a:t>    При совместном употреблении термины «одаренный» и «талантливый» выступают как род и вид. </a:t>
            </a:r>
          </a:p>
          <a:p>
            <a:pPr algn="just">
              <a:buFontTx/>
              <a:buNone/>
            </a:pPr>
            <a:r>
              <a:rPr lang="ru-RU" dirty="0" smtClean="0"/>
              <a:t>	Всякий </a:t>
            </a:r>
            <a:r>
              <a:rPr lang="ru-RU" b="1" i="1" dirty="0" smtClean="0"/>
              <a:t>талантливый</a:t>
            </a:r>
            <a:r>
              <a:rPr lang="ru-RU" i="1" dirty="0" smtClean="0"/>
              <a:t> ребенок</a:t>
            </a:r>
            <a:r>
              <a:rPr lang="ru-RU" dirty="0" smtClean="0"/>
              <a:t> является вместе с тем и </a:t>
            </a:r>
            <a:r>
              <a:rPr lang="ru-RU" i="1" dirty="0" smtClean="0"/>
              <a:t>одаренным</a:t>
            </a:r>
            <a:r>
              <a:rPr lang="ru-RU" dirty="0" smtClean="0"/>
              <a:t>, но </a:t>
            </a:r>
            <a:r>
              <a:rPr lang="ru-RU" i="1" dirty="0" smtClean="0"/>
              <a:t>не каждый одаренный</a:t>
            </a:r>
            <a:r>
              <a:rPr lang="ru-RU" dirty="0" smtClean="0"/>
              <a:t> ребенок может быть назван </a:t>
            </a:r>
            <a:r>
              <a:rPr lang="ru-RU" b="1" i="1" dirty="0" smtClean="0"/>
              <a:t>талантливым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признаки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Признаки одаренности представляют собой «особенности одаренного ребенка, которые проявляются в его реальной деятельности и могут быть оценены на уровне наблюдения за характером его действий.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u="sng" dirty="0" smtClean="0"/>
              <a:t>Признаки одаренности охватывают два аспекта поведения одаренного </a:t>
            </a:r>
            <a:r>
              <a:rPr lang="ru-RU" sz="2000" u="sng" dirty="0" smtClean="0"/>
              <a:t>ребенка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933056"/>
            <a:ext cx="3528392" cy="12241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Инструментальный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(характеристика способов его деятельности)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933056"/>
            <a:ext cx="3528392" cy="12241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Мотивационный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(характеристика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отношений ребенка к той или иной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стороне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действительности)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признаки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11256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100" b="1" i="1" dirty="0" smtClean="0">
                <a:latin typeface="Times New Roman" pitchFamily="18" charset="0"/>
                <a:cs typeface="Times New Roman" pitchFamily="18" charset="0"/>
              </a:rPr>
              <a:t>. Инструментальный </a:t>
            </a:r>
            <a:r>
              <a:rPr lang="ru-RU" sz="5100" b="1" i="1" dirty="0" smtClean="0">
                <a:latin typeface="Times New Roman" pitchFamily="18" charset="0"/>
                <a:cs typeface="Times New Roman" pitchFamily="18" charset="0"/>
              </a:rPr>
              <a:t>аспект </a:t>
            </a:r>
            <a:r>
              <a:rPr lang="ru-RU" sz="5100" b="1" i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ru-RU" sz="5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b="1" i="1" dirty="0" smtClean="0"/>
              <a:t>1</a:t>
            </a:r>
            <a:r>
              <a:rPr lang="ru-RU" sz="3300" b="1" i="1" dirty="0" smtClean="0"/>
              <a:t>.Признак</a:t>
            </a:r>
            <a:r>
              <a:rPr lang="ru-RU" sz="3300" b="1" i="1" dirty="0" smtClean="0"/>
              <a:t>:</a:t>
            </a:r>
            <a:r>
              <a:rPr lang="ru-RU" sz="2600" dirty="0" smtClean="0"/>
              <a:t>  </a:t>
            </a:r>
            <a:r>
              <a:rPr lang="ru-RU" dirty="0" smtClean="0"/>
              <a:t>Специфические стратегии деятельности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i="1" dirty="0" smtClean="0"/>
              <a:t>свойства: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- быстрое освоение деятельности, высокая успешность ее выполнения;</a:t>
            </a:r>
            <a:endParaRPr lang="ru-RU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- использование и изобретение новых способов деятельности;</a:t>
            </a:r>
            <a:endParaRPr lang="ru-RU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- наличие и выдвижение новых целей деятельности за счет более глубокого овладения предметом</a:t>
            </a:r>
            <a:endParaRPr lang="ru-RU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/>
              <a:t>2. Признак</a:t>
            </a:r>
            <a:r>
              <a:rPr lang="ru-RU" b="1" i="1" dirty="0" smtClean="0"/>
              <a:t>:</a:t>
            </a:r>
            <a:r>
              <a:rPr lang="ru-RU" dirty="0" smtClean="0"/>
              <a:t>  Качественно своеобразный индивидуальный стиль деятельности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/>
              <a:t>свойства:</a:t>
            </a:r>
            <a:endParaRPr lang="ru-RU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 smtClean="0"/>
              <a:t>Когнитивные стили </a:t>
            </a:r>
            <a:r>
              <a:rPr lang="ru-RU" dirty="0" smtClean="0"/>
              <a:t>– индивидуально-своеобразные способы переработки информации об актуальной ситуации ( ее восприятия ( зрительный опыт или внутренний опыт), анализа ( быстрое и медленное решение), оценивания </a:t>
            </a:r>
            <a:endParaRPr lang="ru-RU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( </a:t>
            </a:r>
            <a:r>
              <a:rPr lang="ru-RU" dirty="0" smtClean="0"/>
              <a:t>обращение внимания на детали или сходства, упрощение или усложнение</a:t>
            </a:r>
            <a:r>
              <a:rPr lang="ru-RU" dirty="0" smtClean="0"/>
              <a:t>).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 </a:t>
            </a:r>
            <a:r>
              <a:rPr lang="ru-RU" sz="3300" dirty="0" smtClean="0"/>
              <a:t>Высокая структурированность знаний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признаки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u="sng" dirty="0" smtClean="0"/>
              <a:t>Интеллектуальные стили </a:t>
            </a:r>
            <a:r>
              <a:rPr lang="ru-RU" dirty="0" smtClean="0"/>
              <a:t>– индивидуально – своеобразные способы постановки и решения проблем. Различают:</a:t>
            </a: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r>
              <a:rPr lang="ru-RU" sz="2000" dirty="0" smtClean="0"/>
              <a:t>-  </a:t>
            </a:r>
            <a:r>
              <a:rPr lang="ru-RU" dirty="0" smtClean="0"/>
              <a:t>законодательный стиль – работа в своей собственной системе идей (ученый, писатель);</a:t>
            </a: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исполнительный стиль – работа в рамках правил)  адвокат, военный, бухгалтер);</a:t>
            </a: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- оценочный стиль – работа в минимуме собственных правил (судья, консультант). </a:t>
            </a: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r>
              <a:rPr lang="ru-RU" u="sng" dirty="0" smtClean="0"/>
              <a:t>Эпистомологические стили </a:t>
            </a:r>
            <a:r>
              <a:rPr lang="ru-RU" dirty="0" smtClean="0"/>
              <a:t>– индивидуально – своеобразные способы познавательного отношения человека к происходящему.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Различают:</a:t>
            </a:r>
            <a:endParaRPr lang="ru-RU" sz="2000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- эмпирический стиль, выражающийся через </a:t>
            </a:r>
            <a:r>
              <a:rPr lang="ru-RU" dirty="0" err="1" smtClean="0"/>
              <a:t>перцетивные</a:t>
            </a:r>
            <a:r>
              <a:rPr lang="ru-RU" dirty="0" smtClean="0"/>
              <a:t> способности и непосредственное восприятие;</a:t>
            </a:r>
            <a:endParaRPr lang="ru-RU" sz="2000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- рационалистический стиль, выражающийся через определенные понятийные схемы и эмоциональную независимость;</a:t>
            </a:r>
            <a:endParaRPr lang="ru-RU" sz="2000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- метафорический стиль как склонность к максимальному разнообразию впечатлений через эмоциональную стабильность и символические способности.</a:t>
            </a:r>
            <a:endParaRPr lang="ru-RU" sz="2000" dirty="0" smtClean="0"/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признаки 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i="1" dirty="0" smtClean="0"/>
              <a:t>3. Признак</a:t>
            </a:r>
            <a:r>
              <a:rPr lang="ru-RU" sz="2900" b="1" i="1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особый </a:t>
            </a:r>
            <a:r>
              <a:rPr lang="ru-RU" dirty="0" smtClean="0"/>
              <a:t>тип </a:t>
            </a:r>
            <a:r>
              <a:rPr lang="ru-RU" dirty="0" smtClean="0"/>
              <a:t> </a:t>
            </a:r>
            <a:r>
              <a:rPr lang="ru-RU" dirty="0" err="1" smtClean="0"/>
              <a:t>обучаемости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i="1" dirty="0" smtClean="0"/>
              <a:t>Свойства: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/>
              <a:t>легкость </a:t>
            </a:r>
            <a:r>
              <a:rPr lang="ru-RU" dirty="0" smtClean="0"/>
              <a:t>обучения;    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- резкие изменения структуры </a:t>
            </a:r>
            <a:r>
              <a:rPr lang="ru-RU" dirty="0" smtClean="0"/>
              <a:t>знаний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. Мотивационный 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аспект 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ru-RU" sz="45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Повышенная избирательная чувствительность к определенным сторонам предметной действительности, сопровождающаяся переживанием чувства удовольствия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Ярко выраженный интерес к тем или иным занятиям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Чрезвычайно высокая увлеченность каким-либо предметом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Повышенная познавательная потребность, которая проявляется в ненасытной любознательности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Предпочтение противоречивой и неопределенной информации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Высокая критичность к результатам собственного труда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Склонность ставить сверхтрудные цели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 smtClean="0"/>
              <a:t>Стремление к совершенству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деятельности и виды одаренности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628800"/>
          <a:ext cx="8686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00"/>
                <a:gridCol w="3312368"/>
                <a:gridCol w="4707632"/>
              </a:tblGrid>
              <a:tr h="296203">
                <a:tc>
                  <a:txBody>
                    <a:bodyPr/>
                    <a:lstStyle/>
                    <a:p>
                      <a:pPr marL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Виды деятельности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Виды одаренности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Практический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спортивный;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 ремеслам;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организационный (лидерский).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457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Познавательный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интеллектуальный различных видов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457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Художественно - эстетический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хореографический;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сценический;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литературно – поэтический;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изобразительный;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музыкальный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457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Коммуникативный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лидерский, - социальный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457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Духовно - ценностный</a:t>
                      </a:r>
                      <a:endParaRPr lang="ru-RU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нравственный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750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Наша новая школа и МЫ в ней</vt:lpstr>
      <vt:lpstr>Слайд 2</vt:lpstr>
      <vt:lpstr>Понятийное поле</vt:lpstr>
      <vt:lpstr>Одаренный или талантливый</vt:lpstr>
      <vt:lpstr>Общие признаки одаренности</vt:lpstr>
      <vt:lpstr>Общие признаки одаренности</vt:lpstr>
      <vt:lpstr>Общие признаки одаренности</vt:lpstr>
      <vt:lpstr>Общие признаки одаренности</vt:lpstr>
      <vt:lpstr>Виды деятельности и виды одаренности</vt:lpstr>
      <vt:lpstr>Слайд 10</vt:lpstr>
      <vt:lpstr>Пример Материалов для диагностики  видов одаренности  в соответствии с видами деятельности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школа и МЫ в ней</dc:title>
  <cp:lastModifiedBy>Анастасия</cp:lastModifiedBy>
  <cp:revision>20</cp:revision>
  <dcterms:modified xsi:type="dcterms:W3CDTF">2010-08-29T20:32:03Z</dcterms:modified>
</cp:coreProperties>
</file>