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68" r:id="rId2"/>
    <p:sldId id="256" r:id="rId3"/>
    <p:sldId id="269" r:id="rId4"/>
    <p:sldId id="257" r:id="rId5"/>
    <p:sldId id="271" r:id="rId6"/>
    <p:sldId id="270" r:id="rId7"/>
    <p:sldId id="258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0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08263-4DB6-406F-A386-513DDCA192F4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6A7E6-244F-4A61-9315-94B1FAEA2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6A7E6-244F-4A61-9315-94B1FAEA27D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6A7E6-244F-4A61-9315-94B1FAEA27D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684-2E46-4354-ABA5-1F06CBB12956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EAFD69-D3AB-42F9-A2D0-9637997FA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684-2E46-4354-ABA5-1F06CBB12956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FD69-D3AB-42F9-A2D0-9637997FA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684-2E46-4354-ABA5-1F06CBB12956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FD69-D3AB-42F9-A2D0-9637997FA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684-2E46-4354-ABA5-1F06CBB12956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EAFD69-D3AB-42F9-A2D0-9637997FA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684-2E46-4354-ABA5-1F06CBB12956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FD69-D3AB-42F9-A2D0-9637997FA2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684-2E46-4354-ABA5-1F06CBB12956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FD69-D3AB-42F9-A2D0-9637997FA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684-2E46-4354-ABA5-1F06CBB12956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EAFD69-D3AB-42F9-A2D0-9637997FA2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684-2E46-4354-ABA5-1F06CBB12956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FD69-D3AB-42F9-A2D0-9637997FA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684-2E46-4354-ABA5-1F06CBB12956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FD69-D3AB-42F9-A2D0-9637997FA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684-2E46-4354-ABA5-1F06CBB12956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FD69-D3AB-42F9-A2D0-9637997FA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684-2E46-4354-ABA5-1F06CBB12956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FD69-D3AB-42F9-A2D0-9637997FA2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705684-2E46-4354-ABA5-1F06CBB12956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EAFD69-D3AB-42F9-A2D0-9637997FA2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расивые картинки на рабочий стол 1920х1080: День победы (25 фотографий) &quot; RadioNetPlus.ru развлекательный портал"/>
          <p:cNvPicPr>
            <a:picLocks noChangeAspect="1" noChangeArrowheads="1"/>
          </p:cNvPicPr>
          <p:nvPr/>
        </p:nvPicPr>
        <p:blipFill>
          <a:blip r:embed="rId3" cstate="print">
            <a:lum bright="53000" contrast="-5000"/>
          </a:blip>
          <a:srcRect/>
          <a:stretch>
            <a:fillRect/>
          </a:stretch>
        </p:blipFill>
        <p:spPr bwMode="auto">
          <a:xfrm>
            <a:off x="-1" y="0"/>
            <a:ext cx="913462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          ХХ</a:t>
            </a:r>
            <a:r>
              <a:rPr lang="en-US" b="1" dirty="0">
                <a:solidFill>
                  <a:srgbClr val="002060"/>
                </a:solidFill>
              </a:rPr>
              <a:t>II</a:t>
            </a:r>
            <a:r>
              <a:rPr lang="ru-RU" b="1" dirty="0">
                <a:solidFill>
                  <a:srgbClr val="002060"/>
                </a:solidFill>
              </a:rPr>
              <a:t>  Научно-практическая конференция 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</a:t>
            </a:r>
            <a:r>
              <a:rPr lang="ru-RU" b="1" dirty="0" err="1" smtClean="0">
                <a:solidFill>
                  <a:srgbClr val="002060"/>
                </a:solidFill>
              </a:rPr>
              <a:t>Рыбинской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гимназической  академии наук им. В.Н. Кондратьева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200" b="1" dirty="0">
                <a:solidFill>
                  <a:schemeClr val="tx1"/>
                </a:solidFill>
              </a:rPr>
              <a:t>Мой герой - Ражев Юрий Алексеевич</a:t>
            </a:r>
          </a:p>
          <a:p>
            <a:pPr algn="ctr">
              <a:buNone/>
            </a:pPr>
            <a:r>
              <a:rPr lang="ru-RU" sz="4200" b="1" dirty="0">
                <a:solidFill>
                  <a:schemeClr val="tx1"/>
                </a:solidFill>
              </a:rPr>
              <a:t>(секция «История и обществознание»)</a:t>
            </a:r>
          </a:p>
          <a:p>
            <a:pPr algn="ctr">
              <a:buNone/>
            </a:pPr>
            <a:r>
              <a:rPr lang="ru-RU" sz="4200" b="1" dirty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sz="4200" b="1" dirty="0">
                <a:solidFill>
                  <a:schemeClr val="tx1"/>
                </a:solidFill>
              </a:rPr>
              <a:t>Автор – Шаповал Александр,</a:t>
            </a:r>
          </a:p>
          <a:p>
            <a:pPr algn="ctr">
              <a:buNone/>
            </a:pPr>
            <a:r>
              <a:rPr lang="ru-RU" sz="4200" b="1" dirty="0">
                <a:solidFill>
                  <a:schemeClr val="tx1"/>
                </a:solidFill>
              </a:rPr>
              <a:t>учащийся 6 класса</a:t>
            </a:r>
          </a:p>
          <a:p>
            <a:pPr algn="ctr">
              <a:buNone/>
            </a:pPr>
            <a:r>
              <a:rPr lang="ru-RU" sz="4200" b="1" dirty="0">
                <a:solidFill>
                  <a:schemeClr val="tx1"/>
                </a:solidFill>
              </a:rPr>
              <a:t>гимназии №8 им. Л.М. </a:t>
            </a:r>
            <a:r>
              <a:rPr lang="ru-RU" sz="4200" b="1" dirty="0" err="1">
                <a:solidFill>
                  <a:schemeClr val="tx1"/>
                </a:solidFill>
              </a:rPr>
              <a:t>Марасиновой</a:t>
            </a:r>
            <a:endParaRPr lang="ru-RU" sz="4200" b="1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4200" b="1" dirty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sz="4200" b="1" dirty="0">
                <a:solidFill>
                  <a:schemeClr val="tx1"/>
                </a:solidFill>
              </a:rPr>
              <a:t>Научный руководитель - </a:t>
            </a:r>
          </a:p>
          <a:p>
            <a:pPr algn="ctr">
              <a:buNone/>
            </a:pPr>
            <a:r>
              <a:rPr lang="ru-RU" sz="4200" b="1" dirty="0" err="1">
                <a:solidFill>
                  <a:schemeClr val="tx1"/>
                </a:solidFill>
              </a:rPr>
              <a:t>Вощеникина</a:t>
            </a:r>
            <a:r>
              <a:rPr lang="ru-RU" sz="4200" b="1" dirty="0">
                <a:solidFill>
                  <a:schemeClr val="tx1"/>
                </a:solidFill>
              </a:rPr>
              <a:t> Ольга Васильевна</a:t>
            </a:r>
          </a:p>
          <a:p>
            <a:pPr algn="ctr">
              <a:buNone/>
            </a:pPr>
            <a:r>
              <a:rPr lang="ru-RU" sz="4200" b="1" dirty="0">
                <a:solidFill>
                  <a:schemeClr val="tx1"/>
                </a:solidFill>
              </a:rPr>
              <a:t>учитель истории и обществознания</a:t>
            </a:r>
          </a:p>
          <a:p>
            <a:pPr algn="ctr">
              <a:buNone/>
            </a:pPr>
            <a:r>
              <a:rPr lang="ru-RU" sz="4200" b="1" dirty="0">
                <a:solidFill>
                  <a:schemeClr val="tx1"/>
                </a:solidFill>
              </a:rPr>
              <a:t>гимназии №8 им. Л.М. </a:t>
            </a:r>
            <a:r>
              <a:rPr lang="ru-RU" sz="4200" b="1" dirty="0" err="1" smtClean="0">
                <a:solidFill>
                  <a:schemeClr val="tx1"/>
                </a:solidFill>
              </a:rPr>
              <a:t>Марасиновой</a:t>
            </a:r>
            <a:r>
              <a:rPr lang="ru-RU" sz="4200" b="1" dirty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sz="4200" b="1" dirty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Рыбинск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      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2015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8208912" cy="5616624"/>
          </a:xfrm>
        </p:spPr>
        <p:txBody>
          <a:bodyPr>
            <a:normAutofit fontScale="92500"/>
          </a:bodyPr>
          <a:lstStyle/>
          <a:p>
            <a:r>
              <a:rPr lang="ru-RU" dirty="0"/>
              <a:t>Мой прадед, Ражев Юрий Алексеевич родился 16 февраля 1925 года в селе </a:t>
            </a:r>
            <a:r>
              <a:rPr lang="ru-RU" dirty="0" err="1" smtClean="0"/>
              <a:t>Погорелка</a:t>
            </a:r>
            <a:r>
              <a:rPr lang="ru-RU" dirty="0" smtClean="0"/>
              <a:t>,  </a:t>
            </a:r>
            <a:r>
              <a:rPr lang="ru-RU" dirty="0"/>
              <a:t>Рыбинского района. Родителей </a:t>
            </a:r>
            <a:r>
              <a:rPr lang="ru-RU" b="1" dirty="0"/>
              <a:t>Ражев Алексей </a:t>
            </a:r>
            <a:r>
              <a:rPr lang="ru-RU" b="1" dirty="0" smtClean="0"/>
              <a:t>Степанович (1892года </a:t>
            </a:r>
            <a:r>
              <a:rPr lang="ru-RU" b="1" dirty="0" err="1"/>
              <a:t>рожд</a:t>
            </a:r>
            <a:r>
              <a:rPr lang="ru-RU" b="1" dirty="0"/>
              <a:t>.)</a:t>
            </a:r>
            <a:r>
              <a:rPr lang="ru-RU" dirty="0"/>
              <a:t> и Ражева Екатерина </a:t>
            </a:r>
            <a:r>
              <a:rPr lang="ru-RU" dirty="0" smtClean="0"/>
              <a:t>Васильевна(1899года </a:t>
            </a:r>
            <a:r>
              <a:rPr lang="ru-RU" dirty="0" err="1"/>
              <a:t>рожд</a:t>
            </a:r>
            <a:r>
              <a:rPr lang="ru-RU" dirty="0"/>
              <a:t>.) раскулачили и до 1932 года они  работали </a:t>
            </a:r>
            <a:r>
              <a:rPr lang="ru-RU" dirty="0" smtClean="0"/>
              <a:t>колхозе.  С 1932 </a:t>
            </a:r>
            <a:r>
              <a:rPr lang="ru-RU" dirty="0"/>
              <a:t>по 1937 год работали на молочном заводе в </a:t>
            </a:r>
            <a:r>
              <a:rPr lang="ru-RU" dirty="0" err="1" smtClean="0"/>
              <a:t>Некоузском</a:t>
            </a:r>
            <a:r>
              <a:rPr lang="ru-RU" dirty="0" smtClean="0"/>
              <a:t> </a:t>
            </a:r>
            <a:r>
              <a:rPr lang="ru-RU" dirty="0"/>
              <a:t>районе. В 1937 году отца моего прадеда репрессировали. По ложному доносу </a:t>
            </a:r>
            <a:r>
              <a:rPr lang="ru-RU" dirty="0" smtClean="0"/>
              <a:t>арестовали </a:t>
            </a:r>
            <a:r>
              <a:rPr lang="ru-RU" dirty="0"/>
              <a:t>и его 15 </a:t>
            </a:r>
            <a:r>
              <a:rPr lang="ru-RU" dirty="0" smtClean="0"/>
              <a:t>друзей, а </a:t>
            </a:r>
            <a:r>
              <a:rPr lang="ru-RU" dirty="0"/>
              <a:t>через 10 месяцев без суда отпустили.</a:t>
            </a:r>
          </a:p>
          <a:p>
            <a:r>
              <a:rPr lang="ru-RU" dirty="0"/>
              <a:t>Юрий Алексеевич пошёл в Погорельскую неполную среднюю школу </a:t>
            </a:r>
            <a:r>
              <a:rPr lang="ru-RU" b="1" dirty="0"/>
              <a:t> </a:t>
            </a:r>
            <a:r>
              <a:rPr lang="ru-RU" dirty="0"/>
              <a:t>в 1934 году. Окончил 7 классов. В 1941 году поступил в </a:t>
            </a:r>
            <a:r>
              <a:rPr lang="ru-RU" dirty="0" err="1"/>
              <a:t>Рыбинский</a:t>
            </a:r>
            <a:r>
              <a:rPr lang="ru-RU" dirty="0"/>
              <a:t> Авиационный техникум. В октябре 1941 года техникум эвакуировался в город Уфу вместе с Авиационным заводом. Учёбу в техникуме пришлось прекратить. Весь 1942 год прадедушка пилил дрова для паровозов по мобилизации.</a:t>
            </a:r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90465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6 января 1943 года по приказу правительства был призван в Красную Армию и направлен в Учебный полк. Окончил школу младших командиров  в мае 1944 года был направлен на Карельский фронт. С боями прошёл от Ленинграда до Ладожского и Онежского озёр, и ёщё дальше в глубь Финляндии. </a:t>
            </a:r>
          </a:p>
          <a:p>
            <a:r>
              <a:rPr lang="ru-RU" dirty="0" smtClean="0"/>
              <a:t>После капитуляции Финляндии с ноября 1944 года в составе 419 стрелкового полка участвовал в боях на 2-ом Белорусском фронте. Прошёл с боями от </a:t>
            </a:r>
            <a:r>
              <a:rPr lang="ru-RU" dirty="0" err="1" smtClean="0"/>
              <a:t>Белостока</a:t>
            </a:r>
            <a:r>
              <a:rPr lang="ru-RU" dirty="0" smtClean="0"/>
              <a:t> до </a:t>
            </a:r>
            <a:r>
              <a:rPr lang="ru-RU" dirty="0" err="1" smtClean="0"/>
              <a:t>Штетина</a:t>
            </a:r>
            <a:r>
              <a:rPr lang="ru-RU" dirty="0" smtClean="0"/>
              <a:t>. Участвовал в разрыве окружения немецких войск под городом Гдыня в Польше.</a:t>
            </a:r>
          </a:p>
          <a:p>
            <a:r>
              <a:rPr lang="ru-RU" dirty="0" smtClean="0"/>
              <a:t>В ночь с 8-го на 9-ое мая в составе войска части учувствовал в высадке десанта на торпедных катерах на Датский остров </a:t>
            </a:r>
            <a:r>
              <a:rPr lang="ru-RU" dirty="0" err="1" smtClean="0"/>
              <a:t>Борнхольм</a:t>
            </a:r>
            <a:r>
              <a:rPr lang="ru-RU" dirty="0" smtClean="0"/>
              <a:t> в составе 18 стрелковой дивизии .</a:t>
            </a:r>
          </a:p>
          <a:p>
            <a:r>
              <a:rPr lang="ru-RU" i="1" u="sng" dirty="0" smtClean="0"/>
              <a:t>Когда в мае 1945 был подписан пакт о капитуляции Германии, и весь мир праздновал победу над фашистами,</a:t>
            </a:r>
            <a:r>
              <a:rPr lang="ru-RU" b="1" i="1" u="sng" dirty="0" smtClean="0"/>
              <a:t> на острове </a:t>
            </a:r>
            <a:r>
              <a:rPr lang="ru-RU" b="1" i="1" u="sng" dirty="0" err="1" smtClean="0"/>
              <a:t>Борнхольм</a:t>
            </a:r>
            <a:r>
              <a:rPr lang="ru-RU" b="1" i="1" u="sng" dirty="0" smtClean="0"/>
              <a:t>, принадлежащем Дании, советскими войсками разворачивалась операция по его освобождению от фашистов.</a:t>
            </a:r>
            <a:endParaRPr lang="ru-RU" dirty="0" smtClean="0"/>
          </a:p>
          <a:p>
            <a:r>
              <a:rPr lang="ru-RU" i="1" u="sng" dirty="0" smtClean="0"/>
              <a:t>5 мая 1945 года английскими войсками была освобождена основная территория Дании, однако, расположенный в стороне остров </a:t>
            </a:r>
            <a:r>
              <a:rPr lang="ru-RU" i="1" u="sng" dirty="0" err="1" smtClean="0"/>
              <a:t>Борнхольм</a:t>
            </a:r>
            <a:r>
              <a:rPr lang="ru-RU" i="1" u="sng" dirty="0" smtClean="0"/>
              <a:t>, оставался оккупированный немецкими войсками. Остров представлял собой перевалочную базу для эвакуирующихся из прибалтийских стран немцев.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70000" lnSpcReduction="20000"/>
          </a:bodyPr>
          <a:lstStyle/>
          <a:p>
            <a:r>
              <a:rPr lang="ru-RU" i="1" u="sng" dirty="0"/>
              <a:t>К середине 1945 года на </a:t>
            </a:r>
            <a:r>
              <a:rPr lang="ru-RU" i="1" u="sng" dirty="0" err="1"/>
              <a:t>Борнхольме</a:t>
            </a:r>
            <a:r>
              <a:rPr lang="ru-RU" i="1" u="sng" dirty="0"/>
              <a:t> скопилось несколько десятков тысяч немцев. </a:t>
            </a:r>
            <a:r>
              <a:rPr lang="ru-RU" b="1" i="1" u="sng" dirty="0"/>
              <a:t>Там были и регулярные немецкие войска, и гражданское население, и бежавшие от возмездия эсэсовцы</a:t>
            </a:r>
            <a:r>
              <a:rPr lang="ru-RU" i="1" u="sng" dirty="0"/>
              <a:t>. Фашисты продолжали бежать дальше на Запад, не желая попасть в руки советским войскам.</a:t>
            </a:r>
            <a:endParaRPr lang="ru-RU" dirty="0"/>
          </a:p>
          <a:p>
            <a:r>
              <a:rPr lang="ru-RU" i="1" u="sng" dirty="0"/>
              <a:t>8 мая советские подразделения начали операцию, целью которой являлось освобождение </a:t>
            </a:r>
            <a:r>
              <a:rPr lang="ru-RU" i="1" u="sng" dirty="0" err="1"/>
              <a:t>Борнхольма</a:t>
            </a:r>
            <a:r>
              <a:rPr lang="ru-RU" i="1" u="sng" dirty="0"/>
              <a:t> от фашистских войск. Вечером немцам была передана радиограмма с требованием о капитуляции. Для принятия капитуляции гарнизона в сторону острова утром 9 мая отправился отряд торпедных катеров с ротой десантников на борту. На пути им повстречались немецкая баржа и несколько мотоботов с немецкими солдатами. Их отконвоировал в порт </a:t>
            </a:r>
            <a:r>
              <a:rPr lang="ru-RU" i="1" u="sng" dirty="0" err="1"/>
              <a:t>Кольберг</a:t>
            </a:r>
            <a:r>
              <a:rPr lang="ru-RU" i="1" u="sng" dirty="0"/>
              <a:t> один из катеров, а остальные без противодействия со стороны немцев высадили 170 десантников под командованием Павла Антонюка на остров.</a:t>
            </a:r>
            <a:endParaRPr lang="ru-RU" dirty="0"/>
          </a:p>
          <a:p>
            <a:r>
              <a:rPr lang="ru-RU" i="1" u="sng" dirty="0"/>
              <a:t>К командиру отряда катеров обратился немецкий офицер, который от имени коменданта острова генерала </a:t>
            </a:r>
            <a:r>
              <a:rPr lang="ru-RU" i="1" u="sng" dirty="0" err="1"/>
              <a:t>Вутмана</a:t>
            </a:r>
            <a:r>
              <a:rPr lang="ru-RU" i="1" u="sng" dirty="0"/>
              <a:t> предложил покинуть </a:t>
            </a:r>
            <a:r>
              <a:rPr lang="ru-RU" i="1" u="sng" dirty="0" err="1"/>
              <a:t>Борнхольм</a:t>
            </a:r>
            <a:r>
              <a:rPr lang="ru-RU" i="1" u="sng" dirty="0"/>
              <a:t>.</a:t>
            </a:r>
            <a:r>
              <a:rPr lang="ru-RU" b="1" i="1" u="sng" dirty="0"/>
              <a:t> В ответ парламентер услышал, что если через 2 часа остров не капитулирует — по военным объектам будет нанесен мощный </a:t>
            </a:r>
            <a:r>
              <a:rPr lang="ru-RU" b="1" i="1" u="sng" dirty="0" err="1"/>
              <a:t>авиаудар</a:t>
            </a:r>
            <a:r>
              <a:rPr lang="ru-RU" i="1" u="sng" dirty="0"/>
              <a:t>. К тому времени рота десантников уже занимала объекты порта и перерезала кабеля связи.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404664"/>
            <a:ext cx="6003776" cy="6048672"/>
          </a:xfrm>
        </p:spPr>
        <p:txBody>
          <a:bodyPr>
            <a:normAutofit fontScale="70000" lnSpcReduction="20000"/>
          </a:bodyPr>
          <a:lstStyle/>
          <a:p>
            <a:r>
              <a:rPr lang="ru-RU" i="1" u="sng" dirty="0" smtClean="0"/>
              <a:t>Прошло несколько часов, и немцы капитулировали. Генерал </a:t>
            </a:r>
            <a:r>
              <a:rPr lang="ru-RU" i="1" u="sng" dirty="0" err="1" smtClean="0"/>
              <a:t>Вутман</a:t>
            </a:r>
            <a:r>
              <a:rPr lang="ru-RU" i="1" u="sng" dirty="0" smtClean="0"/>
              <a:t> был доставлен в порт </a:t>
            </a:r>
            <a:r>
              <a:rPr lang="ru-RU" i="1" u="sng" dirty="0" err="1" smtClean="0"/>
              <a:t>Кольберг</a:t>
            </a:r>
            <a:r>
              <a:rPr lang="ru-RU" i="1" u="sng" dirty="0" smtClean="0"/>
              <a:t>, где подписал приказ о капитуляции гарнизона. Следующие два дня шло разоружение немецких солдат и переброска пленных в Советский Союз.</a:t>
            </a:r>
            <a:endParaRPr lang="ru-RU" dirty="0" smtClean="0"/>
          </a:p>
          <a:p>
            <a:r>
              <a:rPr lang="ru-RU" i="1" u="sng" dirty="0" smtClean="0"/>
              <a:t>Всего с этого острова было вывезено более 11 тыс. пленных. В эти же дни на </a:t>
            </a:r>
            <a:r>
              <a:rPr lang="ru-RU" i="1" u="sng" dirty="0" err="1" smtClean="0"/>
              <a:t>Борнхольме</a:t>
            </a:r>
            <a:r>
              <a:rPr lang="ru-RU" i="1" u="sng" dirty="0" smtClean="0"/>
              <a:t> был размещен советский 132-й стрелковый корпус в количестве 7687 человек, который пребывал там вплоть до весны 1946 года.</a:t>
            </a:r>
          </a:p>
          <a:p>
            <a:r>
              <a:rPr lang="ru-RU" dirty="0" smtClean="0"/>
              <a:t>За форсирование реки Свирь был награждён орденом «Славы </a:t>
            </a:r>
            <a:r>
              <a:rPr lang="en-US" dirty="0" smtClean="0"/>
              <a:t>III</a:t>
            </a:r>
            <a:r>
              <a:rPr lang="ru-RU" dirty="0" smtClean="0"/>
              <a:t> степени». В бою за населённый пункт </a:t>
            </a:r>
            <a:r>
              <a:rPr lang="ru-RU" dirty="0" err="1" smtClean="0"/>
              <a:t>Хлойау</a:t>
            </a:r>
            <a:r>
              <a:rPr lang="ru-RU" dirty="0" smtClean="0"/>
              <a:t> 14.03.1945года, огнём своего миномёта уничтожил до 10 солдат противника и подавил у огневой точки, тем самым обеспечил успешное продвижение нашему наступлению подразделение.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DIMA\Pictures\Мои сканированные изображения\2015-04 (апр)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592288" cy="3544400"/>
          </a:xfrm>
          <a:prstGeom prst="rect">
            <a:avLst/>
          </a:prstGeom>
          <a:noFill/>
        </p:spPr>
      </p:pic>
      <p:pic>
        <p:nvPicPr>
          <p:cNvPr id="4098" name="Picture 2" descr="Награды СССР времен Великой Отечественной войны (52 фото) &quot; Екабу.ру - развлекательный портал Екатеринбур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1440160" cy="2793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764704"/>
            <a:ext cx="56166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прорыв обороны был награждён медалью «За отвагу». Награждается за то, что он в бою у высоты безымянной на </a:t>
            </a:r>
            <a:r>
              <a:rPr lang="ru-RU" dirty="0" err="1" smtClean="0"/>
              <a:t>потступах</a:t>
            </a:r>
            <a:r>
              <a:rPr lang="ru-RU" dirty="0" smtClean="0"/>
              <a:t> к станции </a:t>
            </a:r>
            <a:r>
              <a:rPr lang="ru-RU" dirty="0" err="1" smtClean="0"/>
              <a:t>Лаймола</a:t>
            </a:r>
            <a:r>
              <a:rPr lang="ru-RU" dirty="0" smtClean="0"/>
              <a:t> под огнём противника обеспечил расчёт боеприпасами, в результате его расчёт подавил 3 огневых точки противника. </a:t>
            </a:r>
          </a:p>
          <a:p>
            <a:r>
              <a:rPr lang="ru-RU" dirty="0" smtClean="0"/>
              <a:t>За успешное выполнение боевого задания, во время разведки в тылу врага награждён второй медалью «За Отвагу». За то, что он в бою за шоссейную дорогу убил двух солдат и одного снайпера.</a:t>
            </a:r>
          </a:p>
          <a:p>
            <a:r>
              <a:rPr lang="ru-RU" dirty="0" smtClean="0"/>
              <a:t>В июле 1946 года его  войсковая часть переехали с острова в Польшу. В Польше в военном городе недалеко от города </a:t>
            </a:r>
            <a:r>
              <a:rPr lang="ru-RU" dirty="0" err="1" smtClean="0"/>
              <a:t>Выдгош</a:t>
            </a:r>
            <a:r>
              <a:rPr lang="ru-RU" dirty="0" smtClean="0"/>
              <a:t> служил до июля 1950 года. За время службы в армии участвовал в состязаниях по стрельбе и занял </a:t>
            </a:r>
            <a:r>
              <a:rPr lang="en-US" dirty="0" smtClean="0"/>
              <a:t>I</a:t>
            </a:r>
            <a:r>
              <a:rPr lang="ru-RU" dirty="0" smtClean="0"/>
              <a:t> место, получил грамоту от маршала Советского Союза Рокоссовского К.К.</a:t>
            </a:r>
            <a:r>
              <a:rPr lang="ru-RU" i="1" u="sng" dirty="0" smtClean="0"/>
              <a:t> </a:t>
            </a:r>
            <a:r>
              <a:rPr lang="ru-RU" dirty="0" smtClean="0"/>
              <a:t> Демобилизовался 20 июля 1950 года, имея воинское звание «сержант».</a:t>
            </a:r>
            <a:endParaRPr lang="ru-RU" dirty="0"/>
          </a:p>
        </p:txBody>
      </p:sp>
      <p:pic>
        <p:nvPicPr>
          <p:cNvPr id="1027" name="Picture 3" descr="C:\Users\DIMA\Pictures\Мои сканированные изображения\2015-04 (апр)\сканирование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473027" cy="3528392"/>
          </a:xfrm>
          <a:prstGeom prst="rect">
            <a:avLst/>
          </a:prstGeom>
          <a:noFill/>
        </p:spPr>
      </p:pic>
      <p:pic>
        <p:nvPicPr>
          <p:cNvPr id="3074" name="Picture 2" descr="Гвардейский 382 Порт-Артурский полк. в\ч 362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1800200" cy="2676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692696"/>
            <a:ext cx="4752528" cy="5976664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августе 1950 года приехал в город Рыбинск, поступил на авиационный завод.</a:t>
            </a:r>
          </a:p>
          <a:p>
            <a:r>
              <a:rPr lang="ru-RU" dirty="0"/>
              <a:t>В 1951 году женился и в июле 1952 года у него родилась дочь – моя бабушка </a:t>
            </a:r>
            <a:r>
              <a:rPr lang="ru-RU" dirty="0" err="1"/>
              <a:t>Абраева</a:t>
            </a:r>
            <a:r>
              <a:rPr lang="ru-RU" dirty="0"/>
              <a:t> Нина Юрьевна.</a:t>
            </a:r>
          </a:p>
          <a:p>
            <a:r>
              <a:rPr lang="ru-RU" dirty="0"/>
              <a:t>Учился в школе мастеров два года (1950-1952). С 1952 по 1955 год учился в вечерней школе Рабочей молодёжи в 8,9,10 классах. С 1955 по 1961 год  учился в Рыбинском вечернем Авиационном Институте. После окончания института работал на заводе инженером-конструктором, потом начальником Конструкторского бюро по авиационным двигателям, а позднее заместителем главного конструктора по  дизелям. В 1989 году ушёл на пенсию по возрасту и стал заниматься садом.</a:t>
            </a:r>
          </a:p>
          <a:p>
            <a:endParaRPr lang="ru-RU" dirty="0"/>
          </a:p>
        </p:txBody>
      </p:sp>
      <p:pic>
        <p:nvPicPr>
          <p:cNvPr id="2050" name="Picture 2" descr="C:\Users\DIMA\Pictures\Мои сканированные изображения\2015-04 (апр)\сканирование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3633216" cy="5437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рден красной звезды цена"/>
          <p:cNvPicPr>
            <a:picLocks noChangeAspect="1" noChangeArrowheads="1"/>
          </p:cNvPicPr>
          <p:nvPr/>
        </p:nvPicPr>
        <p:blipFill>
          <a:blip r:embed="rId2" cstate="print">
            <a:lum contrast="-35000"/>
          </a:blip>
          <a:srcRect/>
          <a:stretch>
            <a:fillRect/>
          </a:stretch>
        </p:blipFill>
        <p:spPr bwMode="auto">
          <a:xfrm>
            <a:off x="-180528" y="-243408"/>
            <a:ext cx="9721080" cy="82089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dirty="0" smtClean="0">
                <a:solidFill>
                  <a:srgbClr val="FFFF00"/>
                </a:solidFill>
              </a:rPr>
              <a:t> Спасибо за внимание!!!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676</Words>
  <Application>Microsoft Office PowerPoint</Application>
  <PresentationFormat>Экран (4:3)</PresentationFormat>
  <Paragraphs>57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</dc:creator>
  <cp:lastModifiedBy>DIMA</cp:lastModifiedBy>
  <cp:revision>34</cp:revision>
  <dcterms:created xsi:type="dcterms:W3CDTF">2015-04-29T16:21:20Z</dcterms:created>
  <dcterms:modified xsi:type="dcterms:W3CDTF">2015-04-29T19:50:13Z</dcterms:modified>
</cp:coreProperties>
</file>